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91" r:id="rId2"/>
    <p:sldId id="591" r:id="rId3"/>
    <p:sldId id="592" r:id="rId4"/>
    <p:sldId id="582" r:id="rId5"/>
    <p:sldId id="593" r:id="rId6"/>
    <p:sldId id="596" r:id="rId7"/>
    <p:sldId id="594" r:id="rId8"/>
    <p:sldId id="598" r:id="rId9"/>
    <p:sldId id="607" r:id="rId10"/>
    <p:sldId id="611" r:id="rId11"/>
    <p:sldId id="619" r:id="rId12"/>
    <p:sldId id="620" r:id="rId13"/>
    <p:sldId id="621" r:id="rId14"/>
    <p:sldId id="622" r:id="rId15"/>
    <p:sldId id="612" r:id="rId16"/>
    <p:sldId id="599" r:id="rId17"/>
    <p:sldId id="606" r:id="rId18"/>
    <p:sldId id="613" r:id="rId19"/>
    <p:sldId id="595" r:id="rId20"/>
    <p:sldId id="601" r:id="rId21"/>
    <p:sldId id="615" r:id="rId22"/>
    <p:sldId id="614" r:id="rId23"/>
    <p:sldId id="624" r:id="rId24"/>
    <p:sldId id="626" r:id="rId25"/>
    <p:sldId id="625" r:id="rId26"/>
    <p:sldId id="627" r:id="rId27"/>
    <p:sldId id="628" r:id="rId28"/>
    <p:sldId id="629" r:id="rId29"/>
    <p:sldId id="630" r:id="rId30"/>
    <p:sldId id="608" r:id="rId31"/>
    <p:sldId id="631" r:id="rId32"/>
    <p:sldId id="632" r:id="rId33"/>
    <p:sldId id="633" r:id="rId34"/>
    <p:sldId id="609" r:id="rId35"/>
    <p:sldId id="634" r:id="rId36"/>
    <p:sldId id="635" r:id="rId37"/>
    <p:sldId id="610" r:id="rId38"/>
    <p:sldId id="623" r:id="rId39"/>
    <p:sldId id="636" r:id="rId40"/>
    <p:sldId id="637" r:id="rId41"/>
    <p:sldId id="605" r:id="rId42"/>
  </p:sldIdLst>
  <p:sldSz cx="9144000" cy="5143500" type="screen16x9"/>
  <p:notesSz cx="6858000" cy="9144000"/>
  <p:embeddedFontLst>
    <p:embeddedFont>
      <p:font typeface="Adobe Gothic Std B" panose="020B0800000000000000" charset="-128"/>
      <p:bold r:id="rId45"/>
    </p:embeddedFont>
    <p:embeddedFont>
      <p:font typeface="思源黑体 CN Heavy" panose="02010600030101010101" charset="-122"/>
      <p:bold r:id="rId46"/>
    </p:embeddedFont>
    <p:embeddedFont>
      <p:font typeface="思源黑体 CN Normal" panose="02010600030101010101" charset="-122"/>
      <p:regular r:id="rId47"/>
    </p:embeddedFont>
    <p:embeddedFont>
      <p:font typeface="思源宋体 CN Heavy" panose="02010600030101010101" charset="-122"/>
      <p:bold r:id="rId48"/>
    </p:embeddedFont>
    <p:embeddedFont>
      <p:font typeface="Perpetua Titling MT" panose="02020502060505020804" pitchFamily="18" charset="0"/>
      <p:regular r:id="rId49"/>
      <p:bold r:id="rId50"/>
    </p:embeddedFont>
  </p:embeddedFontLst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44" userDrawn="1">
          <p15:clr>
            <a:srgbClr val="A4A3A4"/>
          </p15:clr>
        </p15:guide>
        <p15:guide id="3" orient="horz" pos="305" userDrawn="1">
          <p15:clr>
            <a:srgbClr val="A4A3A4"/>
          </p15:clr>
        </p15:guide>
        <p15:guide id="4" orient="horz" pos="2867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orient="horz" pos="962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766F"/>
    <a:srgbClr val="D49E86"/>
    <a:srgbClr val="F4D7BD"/>
    <a:srgbClr val="FBEDE2"/>
    <a:srgbClr val="E9CAB9"/>
    <a:srgbClr val="DEB4A1"/>
    <a:srgbClr val="EEDDCF"/>
    <a:srgbClr val="F7EDE3"/>
    <a:srgbClr val="8A6053"/>
    <a:srgbClr val="F7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81849" autoAdjust="0"/>
  </p:normalViewPr>
  <p:slideViewPr>
    <p:cSldViewPr snapToGrid="0" showGuides="1">
      <p:cViewPr varScale="1">
        <p:scale>
          <a:sx n="99" d="100"/>
          <a:sy n="99" d="100"/>
        </p:scale>
        <p:origin x="542" y="55"/>
      </p:cViewPr>
      <p:guideLst>
        <p:guide pos="144"/>
        <p:guide orient="horz" pos="305"/>
        <p:guide orient="horz" pos="2867"/>
        <p:guide orient="horz" pos="3072"/>
        <p:guide orient="horz" pos="96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D49E8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26-4A0E-8BBC-D4C1DDDD4AF8}"/>
              </c:ext>
            </c:extLst>
          </c:dPt>
          <c:dPt>
            <c:idx val="1"/>
            <c:bubble3D val="0"/>
            <c:spPr>
              <a:solidFill>
                <a:srgbClr val="EEDD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926-4A0E-8BBC-D4C1DDDD4AF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26-4A0E-8BBC-D4C1DDDD4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B9766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1E-453F-A6BF-A23062E9CEAF}"/>
              </c:ext>
            </c:extLst>
          </c:dPt>
          <c:dPt>
            <c:idx val="1"/>
            <c:bubble3D val="0"/>
            <c:spPr>
              <a:solidFill>
                <a:srgbClr val="EEDD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1E-453F-A6BF-A23062E9CEA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1E-453F-A6BF-A23062E9C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Feature Weights (%)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3F5BA9"/>
              </a:solidFill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3A-4852-B09C-FAF47E885BA1}"/>
              </c:ext>
            </c:extLst>
          </c:dPt>
          <c:dPt>
            <c:idx val="1"/>
            <c:bubble3D val="0"/>
            <c:spPr>
              <a:solidFill>
                <a:srgbClr val="F08A24"/>
              </a:solidFill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3A-4852-B09C-FAF47E885BA1}"/>
              </c:ext>
            </c:extLst>
          </c:dPt>
          <c:dPt>
            <c:idx val="2"/>
            <c:bubble3D val="0"/>
            <c:spPr>
              <a:solidFill>
                <a:srgbClr val="6AA84F"/>
              </a:solidFill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3A-4852-B09C-FAF47E885BA1}"/>
              </c:ext>
            </c:extLst>
          </c:dPt>
          <c:dPt>
            <c:idx val="3"/>
            <c:bubble3D val="0"/>
            <c:spPr>
              <a:solidFill>
                <a:srgbClr val="E65C4F"/>
              </a:solidFill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93A-4852-B09C-FAF47E885BA1}"/>
              </c:ext>
            </c:extLst>
          </c:dPt>
          <c:dPt>
            <c:idx val="4"/>
            <c:bubble3D val="0"/>
            <c:spPr>
              <a:solidFill>
                <a:srgbClr val="A968B5"/>
              </a:solidFill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93A-4852-B09C-FAF47E885BA1}"/>
              </c:ext>
            </c:extLst>
          </c:dPt>
          <c:dPt>
            <c:idx val="5"/>
            <c:bubble3D val="0"/>
            <c:spPr>
              <a:solidFill>
                <a:srgbClr val="2BA5B5"/>
              </a:solidFill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D93A-4852-B09C-FAF47E885BA1}"/>
              </c:ext>
            </c:extLst>
          </c:dPt>
          <c:dLbls>
            <c:dLbl>
              <c:idx val="0"/>
              <c:numFmt formatCode="General" sourceLinked="0"/>
              <c:spPr/>
              <c:txPr>
                <a:bodyPr/>
                <a:lstStyle/>
                <a:p>
                  <a:pPr>
                    <a:defRPr sz="105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3A-4852-B09C-FAF47E885BA1}"/>
                </c:ext>
              </c:extLst>
            </c:dLbl>
            <c:dLbl>
              <c:idx val="1"/>
              <c:layout>
                <c:manualLayout>
                  <c:x val="1.1574074074074073E-2"/>
                  <c:y val="2.7006172839506102E-2"/>
                </c:manualLayout>
              </c:layout>
              <c:numFmt formatCode="General" sourceLinked="0"/>
              <c:spPr/>
              <c:txPr>
                <a:bodyPr/>
                <a:lstStyle/>
                <a:p>
                  <a:pPr>
                    <a:defRPr sz="9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3A-4852-B09C-FAF47E885BA1}"/>
                </c:ext>
              </c:extLst>
            </c:dLbl>
            <c:dLbl>
              <c:idx val="2"/>
              <c:layout>
                <c:manualLayout>
                  <c:x val="-4.2438271604938342E-2"/>
                  <c:y val="4.2438271604938203E-2"/>
                </c:manualLayout>
              </c:layout>
              <c:numFmt formatCode="General" sourceLinked="0"/>
              <c:spPr/>
              <c:txPr>
                <a:bodyPr/>
                <a:lstStyle/>
                <a:p>
                  <a:pPr>
                    <a:defRPr sz="8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3A-4852-B09C-FAF47E885BA1}"/>
                </c:ext>
              </c:extLst>
            </c:dLbl>
            <c:dLbl>
              <c:idx val="3"/>
              <c:layout>
                <c:manualLayout>
                  <c:x val="-4.2438271604938273E-2"/>
                  <c:y val="0"/>
                </c:manualLayout>
              </c:layout>
              <c:numFmt formatCode="General" sourceLinked="0"/>
              <c:spPr/>
              <c:txPr>
                <a:bodyPr/>
                <a:lstStyle/>
                <a:p>
                  <a:pPr>
                    <a:defRPr sz="10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93A-4852-B09C-FAF47E885BA1}"/>
                </c:ext>
              </c:extLst>
            </c:dLbl>
            <c:dLbl>
              <c:idx val="4"/>
              <c:layout>
                <c:manualLayout>
                  <c:x val="-5.4012345679012384E-2"/>
                  <c:y val="-3.8580246913580279E-2"/>
                </c:manualLayout>
              </c:layout>
              <c:numFmt formatCode="General" sourceLinked="0"/>
              <c:spPr/>
              <c:txPr>
                <a:bodyPr/>
                <a:lstStyle/>
                <a:p>
                  <a:pPr>
                    <a:defRPr sz="7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3A-4852-B09C-FAF47E885BA1}"/>
                </c:ext>
              </c:extLst>
            </c:dLbl>
            <c:dLbl>
              <c:idx val="5"/>
              <c:layout>
                <c:manualLayout>
                  <c:x val="-3.4722222222222224E-2"/>
                  <c:y val="-9.6450617283950629E-2"/>
                </c:manualLayout>
              </c:layout>
              <c:numFmt formatCode="General" sourceLinked="0"/>
              <c:spPr/>
              <c:txPr>
                <a:bodyPr/>
                <a:lstStyle/>
                <a:p>
                  <a:pPr>
                    <a:defRPr sz="7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93A-4852-B09C-FAF47E885BA1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600"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TF‑IDF Norm</c:v>
                </c:pt>
                <c:pt idx="1">
                  <c:v>Keyword Count</c:v>
                </c:pt>
                <c:pt idx="2">
                  <c:v>Genre Count</c:v>
                </c:pt>
                <c:pt idx="3">
                  <c:v>Overview Word Count</c:v>
                </c:pt>
                <c:pt idx="4">
                  <c:v>Overview Char Length</c:v>
                </c:pt>
                <c:pt idx="5">
                  <c:v>Title Char Length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</c:v>
                </c:pt>
                <c:pt idx="1">
                  <c:v>18</c:v>
                </c:pt>
                <c:pt idx="2">
                  <c:v>12</c:v>
                </c:pt>
                <c:pt idx="3">
                  <c:v>18</c:v>
                </c:pt>
                <c:pt idx="4">
                  <c:v>10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3A-4852-B09C-FAF47E885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0"/>
      </c:doughnutChart>
      <c:spPr>
        <a:noFill/>
        <a:ln>
          <a:noFill/>
        </a:ln>
        <a:effectLst/>
      </c:spPr>
    </c:plotArea>
    <c:legend>
      <c:legendPos val="b"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 (%)</c:v>
                </c:pt>
              </c:strCache>
            </c:strRef>
          </c:tx>
          <c:spPr>
            <a:solidFill>
              <a:srgbClr val="4472C4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Content</c:v>
                </c:pt>
                <c:pt idx="1">
                  <c:v>Ratings</c:v>
                </c:pt>
                <c:pt idx="2">
                  <c:v>Business</c:v>
                </c:pt>
                <c:pt idx="3">
                  <c:v>Time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5D-4851-A50C-164E08269E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100" b="0" i="0" u="none" strike="noStrike">
                <a:solidFill>
                  <a:srgbClr val="203864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5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100" b="0" i="0" u="none" strike="noStrike">
                <a:solidFill>
                  <a:srgbClr val="203864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spPr>
            <a:solidFill>
              <a:srgbClr val="ED7D31"/>
            </a:solidFill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Rank 1</c:v>
                </c:pt>
                <c:pt idx="1">
                  <c:v>Rank 2</c:v>
                </c:pt>
                <c:pt idx="2">
                  <c:v>Rank 3</c:v>
                </c:pt>
                <c:pt idx="3">
                  <c:v>Rank 4</c:v>
                </c:pt>
                <c:pt idx="4">
                  <c:v>Rank 5</c:v>
                </c:pt>
                <c:pt idx="5">
                  <c:v>Rank 6</c:v>
                </c:pt>
                <c:pt idx="6">
                  <c:v>Rank 7</c:v>
                </c:pt>
                <c:pt idx="7">
                  <c:v>Rank 8</c:v>
                </c:pt>
                <c:pt idx="8">
                  <c:v>Rank 9</c:v>
                </c:pt>
                <c:pt idx="9">
                  <c:v>Rank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98</c:v>
                </c:pt>
                <c:pt idx="1">
                  <c:v>96</c:v>
                </c:pt>
                <c:pt idx="2">
                  <c:v>95</c:v>
                </c:pt>
                <c:pt idx="3">
                  <c:v>93</c:v>
                </c:pt>
                <c:pt idx="4">
                  <c:v>92</c:v>
                </c:pt>
                <c:pt idx="5">
                  <c:v>90</c:v>
                </c:pt>
                <c:pt idx="6">
                  <c:v>89</c:v>
                </c:pt>
                <c:pt idx="7">
                  <c:v>88</c:v>
                </c:pt>
                <c:pt idx="8">
                  <c:v>87</c:v>
                </c:pt>
                <c:pt idx="9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5-4D8B-A99B-7C2581E8C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203864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00"/>
          <c:min val="8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203864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" descr="Top‑3 recommendations by persona">
          <a:extLst xmlns:a="http://schemas.openxmlformats.org/drawingml/2006/main">
            <a:ext uri="{FF2B5EF4-FFF2-40B4-BE49-F238E27FC236}">
              <a16:creationId xmlns:a16="http://schemas.microsoft.com/office/drawing/2014/main" id="{58AA00B3-EAF0-0070-67CF-1965739E5321}"/>
            </a:ext>
          </a:extLst>
        </cdr:cNvPr>
        <cdr:cNvPicPr/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-4754711" y="-1187620"/>
          <a:ext cx="4186089" cy="238107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headEnd/>
          <a:tailEnd/>
        </a:ln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Normal" panose="020B0400000000000000" charset="-122"/>
              </a:rPr>
              <a:t>2025/11/5</a:t>
            </a:fld>
            <a:endParaRPr lang="zh-CN" altLang="en-US">
              <a:latin typeface="思源黑体 CN Normal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Normal" panose="020B0400000000000000" charset="-122"/>
              </a:rPr>
              <a:t>‹#›</a:t>
            </a:fld>
            <a:endParaRPr lang="zh-CN" altLang="en-US">
              <a:latin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focus on </a:t>
            </a:r>
            <a:r>
              <a:rPr lang="en-US" altLang="zh-CN" i="1" dirty="0"/>
              <a:t>content analysis</a:t>
            </a:r>
            <a:r>
              <a:rPr lang="en-US" altLang="zh-CN" dirty="0"/>
              <a:t>, which captures both categorical and narrative information of each movie.</a:t>
            </a:r>
            <a:br>
              <a:rPr lang="en-US" altLang="zh-CN" dirty="0"/>
            </a:br>
            <a:r>
              <a:rPr lang="en-US" altLang="zh-CN" dirty="0"/>
              <a:t>We </a:t>
            </a:r>
            <a:r>
              <a:rPr lang="en-US" altLang="zh-CN" dirty="0" err="1"/>
              <a:t>analyse</a:t>
            </a:r>
            <a:r>
              <a:rPr lang="en-US" altLang="zh-CN" dirty="0"/>
              <a:t> four key fields — </a:t>
            </a:r>
            <a:r>
              <a:rPr lang="en-US" altLang="zh-CN" i="1" dirty="0"/>
              <a:t>genres</a:t>
            </a:r>
            <a:r>
              <a:rPr lang="en-US" altLang="zh-CN" dirty="0"/>
              <a:t>, </a:t>
            </a:r>
            <a:r>
              <a:rPr lang="en-US" altLang="zh-CN" i="1" dirty="0"/>
              <a:t>keywords</a:t>
            </a:r>
            <a:r>
              <a:rPr lang="en-US" altLang="zh-CN" dirty="0"/>
              <a:t>, </a:t>
            </a:r>
            <a:r>
              <a:rPr lang="en-US" altLang="zh-CN" i="1" dirty="0"/>
              <a:t>overview</a:t>
            </a:r>
            <a:r>
              <a:rPr lang="en-US" altLang="zh-CN" dirty="0"/>
              <a:t>, and </a:t>
            </a:r>
            <a:r>
              <a:rPr lang="en-US" altLang="zh-CN" i="1" dirty="0"/>
              <a:t>title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en-US" altLang="zh-CN" dirty="0"/>
              <a:t>Genres and keywords describe what the movie is about, while the overview and title provide its storyline and theme.</a:t>
            </a:r>
            <a:br>
              <a:rPr lang="en-US" altLang="zh-CN" dirty="0"/>
            </a:br>
            <a:r>
              <a:rPr lang="en-US" altLang="zh-CN" dirty="0"/>
              <a:t>Together, they form the textual foundation for our later similarity and scoring analysis.</a:t>
            </a:r>
          </a:p>
          <a:p>
            <a:endParaRPr lang="en-US" dirty="0"/>
          </a:p>
          <a:p>
            <a:r>
              <a:rPr lang="zh-CN" altLang="en-US" dirty="0"/>
              <a:t>这一页展示的是“内容分析”模块，我们提取了每部电影的分类与叙事信息。</a:t>
            </a:r>
            <a:br>
              <a:rPr lang="zh-CN" altLang="en-US" dirty="0"/>
            </a:br>
            <a:r>
              <a:rPr lang="zh-CN" altLang="en-US" dirty="0"/>
              <a:t>分析的四个主要字段是类型、关键词、剧情简介和标题。</a:t>
            </a:r>
            <a:br>
              <a:rPr lang="zh-CN" altLang="en-US" dirty="0"/>
            </a:br>
            <a:r>
              <a:rPr lang="zh-CN" altLang="en-US" dirty="0"/>
              <a:t>类型和关键词说明电影的主题，简介和标题反映其故事与风格。</a:t>
            </a:r>
            <a:br>
              <a:rPr lang="zh-CN" altLang="en-US" dirty="0"/>
            </a:br>
            <a:r>
              <a:rPr lang="zh-CN" altLang="en-US" dirty="0"/>
              <a:t>这些文本特征共同构成后续相似度计算与内容评分的基础。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slide explains how we calculated the </a:t>
            </a:r>
            <a:r>
              <a:rPr lang="en-US" altLang="zh-CN" i="1" dirty="0"/>
              <a:t>content score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en-US" altLang="zh-CN" dirty="0"/>
              <a:t>First, we extracted features by parsing genres and keywords from JSON, combining them with the title and overview to capture lexical richness.</a:t>
            </a:r>
            <a:br>
              <a:rPr lang="en-US" altLang="zh-CN" dirty="0"/>
            </a:br>
            <a:r>
              <a:rPr lang="en-US" altLang="zh-CN" dirty="0"/>
              <a:t>We also measured the number of keywords, genres, and the length of the text fields.</a:t>
            </a:r>
            <a:br>
              <a:rPr lang="en-US" altLang="zh-CN" dirty="0"/>
            </a:br>
            <a:r>
              <a:rPr lang="en-US" altLang="zh-CN" dirty="0"/>
              <a:t>Next, we applied a logarithmic transformation to reduce the effect of extremely long descriptions, and used Min–Max scaling to normalize all features between zero and one.</a:t>
            </a:r>
            <a:br>
              <a:rPr lang="en-US" altLang="zh-CN" dirty="0"/>
            </a:br>
            <a:r>
              <a:rPr lang="en-US" altLang="zh-CN" dirty="0"/>
              <a:t>Finally, we combined these scaled features with preset weights — as shown in the chart, TF-IDF contributes about thirty-five percent — to produce a final content score ranging from zero to one hundred.</a:t>
            </a:r>
          </a:p>
          <a:p>
            <a:r>
              <a:rPr lang="zh-CN" altLang="en-US" dirty="0"/>
              <a:t>这一页展示我们如何计算内容得分。</a:t>
            </a:r>
            <a:br>
              <a:rPr lang="zh-CN" altLang="en-US" dirty="0"/>
            </a:br>
            <a:r>
              <a:rPr lang="zh-CN" altLang="en-US" dirty="0"/>
              <a:t>首先，我们从 </a:t>
            </a:r>
            <a:r>
              <a:rPr lang="en-US" altLang="zh-CN" dirty="0"/>
              <a:t>JSON </a:t>
            </a:r>
            <a:r>
              <a:rPr lang="zh-CN" altLang="en-US" dirty="0"/>
              <a:t>中解析类型和关键词，并结合标题与剧情简介，提取文本特征。</a:t>
            </a:r>
            <a:br>
              <a:rPr lang="zh-CN" altLang="en-US" dirty="0"/>
            </a:br>
            <a:r>
              <a:rPr lang="zh-CN" altLang="en-US" dirty="0"/>
              <a:t>同时统计关键词数、类型数以及文本长度，以衡量语言丰富度。</a:t>
            </a:r>
            <a:br>
              <a:rPr lang="zh-CN" altLang="en-US" dirty="0"/>
            </a:br>
            <a:r>
              <a:rPr lang="zh-CN" altLang="en-US" dirty="0"/>
              <a:t>然后，我们用对数变换削弱极端长文本的影响，并用最小</a:t>
            </a:r>
            <a:r>
              <a:rPr lang="en-US" altLang="zh-CN" dirty="0"/>
              <a:t>–</a:t>
            </a:r>
            <a:r>
              <a:rPr lang="zh-CN" altLang="en-US" dirty="0"/>
              <a:t>最大归一化将各项指标映射到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/>
              <a:t>最后，按预设权重加权合成得分，其中 </a:t>
            </a:r>
            <a:r>
              <a:rPr lang="en-US" altLang="zh-CN" dirty="0"/>
              <a:t>TF-IDF </a:t>
            </a:r>
            <a:r>
              <a:rPr lang="zh-CN" altLang="en-US" dirty="0"/>
              <a:t>约占 </a:t>
            </a:r>
            <a:r>
              <a:rPr lang="en-US" altLang="zh-CN" dirty="0"/>
              <a:t>35%</a:t>
            </a:r>
            <a:r>
              <a:rPr lang="zh-CN" altLang="en-US" dirty="0"/>
              <a:t>，得到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100 </a:t>
            </a:r>
            <a:r>
              <a:rPr lang="zh-CN" altLang="en-US" dirty="0"/>
              <a:t>范围的最终内容评分。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 the left, we can see that most movies have content scores clustered around the low thirties, with a mean of thirty-three point five and a median of thirty-three point nine.</a:t>
            </a:r>
            <a:br>
              <a:rPr lang="en-US" altLang="zh-CN" dirty="0"/>
            </a:br>
            <a:r>
              <a:rPr lang="en-US" altLang="zh-CN" dirty="0"/>
              <a:t>Genres like </a:t>
            </a:r>
            <a:r>
              <a:rPr lang="en-US" altLang="zh-CN" i="1" dirty="0"/>
              <a:t>Fantasy</a:t>
            </a:r>
            <a:r>
              <a:rPr lang="en-US" altLang="zh-CN" dirty="0"/>
              <a:t>, </a:t>
            </a:r>
            <a:r>
              <a:rPr lang="en-US" altLang="zh-CN" i="1" dirty="0"/>
              <a:t>Adventure</a:t>
            </a:r>
            <a:r>
              <a:rPr lang="en-US" altLang="zh-CN" dirty="0"/>
              <a:t>, and </a:t>
            </a:r>
            <a:r>
              <a:rPr lang="en-US" altLang="zh-CN" i="1" dirty="0"/>
              <a:t>Science Fiction</a:t>
            </a:r>
            <a:r>
              <a:rPr lang="en-US" altLang="zh-CN" dirty="0"/>
              <a:t> rank the highest, showing rich storytelling and imaginative content.</a:t>
            </a:r>
            <a:br>
              <a:rPr lang="en-US" altLang="zh-CN" dirty="0"/>
            </a:br>
            <a:r>
              <a:rPr lang="en-US" altLang="zh-CN" dirty="0"/>
              <a:t>At the bottom, the top films — </a:t>
            </a:r>
            <a:r>
              <a:rPr lang="en-US" altLang="zh-CN" i="1" dirty="0"/>
              <a:t>Crossroads</a:t>
            </a:r>
            <a:r>
              <a:rPr lang="en-US" altLang="zh-CN" dirty="0"/>
              <a:t>, </a:t>
            </a:r>
            <a:r>
              <a:rPr lang="en-US" altLang="zh-CN" i="1" dirty="0"/>
              <a:t>Southland Tales</a:t>
            </a:r>
            <a:r>
              <a:rPr lang="en-US" altLang="zh-CN" dirty="0"/>
              <a:t>, and </a:t>
            </a:r>
            <a:r>
              <a:rPr lang="en-US" altLang="zh-CN" i="1" dirty="0"/>
              <a:t>In the Heart of the Sea</a:t>
            </a:r>
            <a:r>
              <a:rPr lang="en-US" altLang="zh-CN" dirty="0"/>
              <a:t> — stand out for their detailed overviews and diverse keyword sets.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左图显示，大多数电影的内容得分集中在三十出头，平均值为 </a:t>
            </a:r>
            <a:r>
              <a:rPr lang="en-US" altLang="zh-CN" dirty="0"/>
              <a:t>33.5</a:t>
            </a:r>
            <a:r>
              <a:rPr lang="zh-CN" altLang="en-US" dirty="0"/>
              <a:t>，中位数为 </a:t>
            </a:r>
            <a:r>
              <a:rPr lang="en-US" altLang="zh-CN" dirty="0"/>
              <a:t>33.9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/>
              <a:t>幻想、冒险和科幻类电影得分最高，体现了更丰富的叙事与想象力。</a:t>
            </a:r>
            <a:br>
              <a:rPr lang="zh-CN" altLang="en-US" dirty="0"/>
            </a:br>
            <a:r>
              <a:rPr lang="zh-CN" altLang="en-US" dirty="0"/>
              <a:t>下方三部高分影片</a:t>
            </a:r>
            <a:r>
              <a:rPr lang="en-US" altLang="zh-CN" dirty="0"/>
              <a:t>《</a:t>
            </a:r>
            <a:r>
              <a:rPr lang="zh-CN" altLang="en-US" dirty="0"/>
              <a:t>十字路口</a:t>
            </a:r>
            <a:r>
              <a:rPr lang="en-US" altLang="zh-CN" dirty="0"/>
              <a:t>》《</a:t>
            </a:r>
            <a:r>
              <a:rPr lang="zh-CN" altLang="en-US" dirty="0"/>
              <a:t>南国故事</a:t>
            </a:r>
            <a:r>
              <a:rPr lang="en-US" altLang="zh-CN" dirty="0"/>
              <a:t>》</a:t>
            </a:r>
            <a:r>
              <a:rPr lang="zh-CN" altLang="en-US" dirty="0"/>
              <a:t>和</a:t>
            </a:r>
            <a:r>
              <a:rPr lang="en-US" altLang="zh-CN" dirty="0"/>
              <a:t>《</a:t>
            </a:r>
            <a:r>
              <a:rPr lang="zh-CN" altLang="en-US" dirty="0"/>
              <a:t>海洋深处</a:t>
            </a:r>
            <a:r>
              <a:rPr lang="en-US" altLang="zh-CN" dirty="0"/>
              <a:t>》</a:t>
            </a:r>
            <a:r>
              <a:rPr lang="zh-CN" altLang="en-US" dirty="0"/>
              <a:t>，因剧情简介细致、关键词多样而脱颖而出。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0ECA3-61DD-0F0B-AD87-EF14DDAC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AFF9D-87F9-F627-14FC-FB4043B01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66FA2-D853-514C-F630-15A64B926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visualized the most frequent keywords.</a:t>
            </a:r>
            <a:br>
              <a:rPr lang="en-US" altLang="zh-CN" dirty="0"/>
            </a:br>
            <a:r>
              <a:rPr lang="en-US" altLang="zh-CN" dirty="0"/>
              <a:t>The word cloud on the left highlights terms like </a:t>
            </a:r>
            <a:r>
              <a:rPr lang="en-US" altLang="zh-CN" i="1" dirty="0"/>
              <a:t>independent film </a:t>
            </a:r>
            <a:r>
              <a:rPr lang="en-US" altLang="zh-CN" dirty="0"/>
              <a:t>and </a:t>
            </a:r>
            <a:r>
              <a:rPr lang="en-US" altLang="zh-CN" i="1" dirty="0"/>
              <a:t>after-credits stinger</a:t>
            </a:r>
            <a:r>
              <a:rPr lang="en-US" altLang="zh-CN" dirty="0"/>
              <a:t>, showing common creative themes.</a:t>
            </a:r>
            <a:br>
              <a:rPr lang="en-US" altLang="zh-CN" dirty="0"/>
            </a:br>
            <a:r>
              <a:rPr lang="en-US" altLang="zh-CN" dirty="0"/>
              <a:t>The bar chart on the right confirms their high frequency across the dataset.</a:t>
            </a:r>
          </a:p>
          <a:p>
            <a:r>
              <a:rPr lang="zh-CN" altLang="en-US" dirty="0"/>
              <a:t>这一页展示最常出现的关键词。</a:t>
            </a:r>
            <a:br>
              <a:rPr lang="zh-CN" altLang="en-US" dirty="0"/>
            </a:br>
            <a:r>
              <a:rPr lang="zh-CN" altLang="en-US" dirty="0"/>
              <a:t>左侧词云突出“独立电影”、“片尾彩蛋”等常见主题，</a:t>
            </a:r>
            <a:br>
              <a:rPr lang="zh-CN" altLang="en-US" dirty="0"/>
            </a:br>
            <a:r>
              <a:rPr lang="zh-CN" altLang="en-US" dirty="0"/>
              <a:t>右侧柱状图验证了这些关键词在数据集中出现频率最高。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9ADD-247B-2C77-B2E0-7C30EDB3C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9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slide introduces the Business module, which evaluates the commercial success of movies based on budget, revenue, and production companies.</a:t>
            </a:r>
          </a:p>
          <a:p>
            <a:r>
              <a:rPr lang="en-US" altLang="zh-CN" dirty="0"/>
              <a:t>It explains the formula combining ROI, revenue, and studio influence into a single from 0 to 100 score.</a:t>
            </a:r>
          </a:p>
          <a:p>
            <a:r>
              <a:rPr lang="en-US" altLang="zh-CN" dirty="0"/>
              <a:t>The histogram beside it shows that most movies cluster around the middle range, with only a few achieving exceptionally high business performance.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31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page highlights the key findings.</a:t>
            </a:r>
          </a:p>
          <a:p>
            <a:r>
              <a:rPr lang="en-US" altLang="zh-CN" dirty="0"/>
              <a:t>The scatter plot (Revenue vs Budget) shows a clear positive correlation: most films lie near or below the ROI = 1 line, meaning limited profitability.</a:t>
            </a:r>
          </a:p>
          <a:p>
            <a:r>
              <a:rPr lang="en-US" altLang="zh-CN" dirty="0"/>
              <a:t>The bar chart compares average scores across different studio-involvement groups — movies backed by two or more major studios achieve the highest scores, confirming a strong studio advantage.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63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slide summarizes the results and lessons.</a:t>
            </a:r>
          </a:p>
          <a:p>
            <a:r>
              <a:rPr lang="en-US" altLang="zh-CN" dirty="0"/>
              <a:t>The horizontal bar chart lists the Top 20 movies ranked by Business Score — dominated by high-budget or major-studio </a:t>
            </a:r>
            <a:r>
              <a:rPr lang="en-US" altLang="zh-CN" err="1"/>
              <a:t>productions</a:t>
            </a:r>
            <a:r>
              <a:rPr lang="en-US" altLang="zh-CN"/>
              <a:t>.</a:t>
            </a:r>
          </a:p>
          <a:p>
            <a:r>
              <a:rPr lang="en-US" altLang="zh-CN"/>
              <a:t>The </a:t>
            </a:r>
            <a:r>
              <a:rPr lang="en-US" altLang="zh-CN" dirty="0"/>
              <a:t>overall conclusion: success depends on both financial efficiency (high ROI) and brand strength from major production partners.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469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2C2A-04E6-DC11-E026-4F4A003F5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9645A4-18A0-801F-04CE-4E3F4247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949294-7704-9ED4-69BE-6BC599347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+mn-cs"/>
              </a:rPr>
              <a:t>We cleaned, diagnosed and scored the Time / Language / Locale fields — below are the key visualizations and findings.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F9B467-7BE4-8078-CB28-88490E793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87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804EFD-3CE4-1A5A-2898-F4FBF1481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1BD933-1AEF-21E0-762C-7E82FCEE5F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>
            <a:extLst>
              <a:ext uri="{FF2B5EF4-FFF2-40B4-BE49-F238E27FC236}">
                <a16:creationId xmlns:a16="http://schemas.microsoft.com/office/drawing/2014/main" id="{32856C53-569B-59C7-D37D-9CA2D5BAB3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8989" y="987879"/>
            <a:ext cx="2550311" cy="3690257"/>
          </a:xfrm>
          <a:prstGeom prst="roundRect">
            <a:avLst>
              <a:gd name="adj" fmla="val 50000"/>
            </a:avLst>
          </a:prstGeom>
          <a:ln w="12700">
            <a:solidFill>
              <a:srgbClr val="EEDDCF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491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1BD933-1AEF-21E0-762C-7E82FCEE5F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>
            <a:extLst>
              <a:ext uri="{FF2B5EF4-FFF2-40B4-BE49-F238E27FC236}">
                <a16:creationId xmlns:a16="http://schemas.microsoft.com/office/drawing/2014/main" id="{32856C53-569B-59C7-D37D-9CA2D5BAB3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838" y="1252230"/>
            <a:ext cx="2559469" cy="3253782"/>
          </a:xfrm>
          <a:prstGeom prst="roundRect">
            <a:avLst>
              <a:gd name="adj" fmla="val 5114"/>
            </a:avLst>
          </a:prstGeom>
          <a:ln w="12700">
            <a:solidFill>
              <a:srgbClr val="EEDDCF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22274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1BD933-1AEF-21E0-762C-7E82FCEE5F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图片占位符 2">
            <a:extLst>
              <a:ext uri="{FF2B5EF4-FFF2-40B4-BE49-F238E27FC236}">
                <a16:creationId xmlns:a16="http://schemas.microsoft.com/office/drawing/2014/main" id="{F08313E7-129F-69C2-C7ED-C7F30A2812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" y="1309380"/>
            <a:ext cx="4229100" cy="1662420"/>
          </a:xfrm>
          <a:prstGeom prst="roundRect">
            <a:avLst>
              <a:gd name="adj" fmla="val 10167"/>
            </a:avLst>
          </a:prstGeom>
          <a:ln w="12700">
            <a:solidFill>
              <a:srgbClr val="EEDDCF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72270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0C489C-4760-1DD2-8347-F0F372AB8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4A2ECB-63B4-D67A-3DEF-ADF602E816EF}"/>
              </a:ext>
            </a:extLst>
          </p:cNvPr>
          <p:cNvSpPr/>
          <p:nvPr userDrawn="1"/>
        </p:nvSpPr>
        <p:spPr>
          <a:xfrm>
            <a:off x="266008" y="303264"/>
            <a:ext cx="8611985" cy="453697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片占位符 2">
            <a:extLst>
              <a:ext uri="{FF2B5EF4-FFF2-40B4-BE49-F238E27FC236}">
                <a16:creationId xmlns:a16="http://schemas.microsoft.com/office/drawing/2014/main" id="{89E054BE-21F8-863D-7493-D9C1088499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533" y="1563315"/>
            <a:ext cx="2559469" cy="1452840"/>
          </a:xfrm>
          <a:prstGeom prst="roundRect">
            <a:avLst>
              <a:gd name="adj" fmla="val 5114"/>
            </a:avLst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5" name="图片占位符 2">
            <a:extLst>
              <a:ext uri="{FF2B5EF4-FFF2-40B4-BE49-F238E27FC236}">
                <a16:creationId xmlns:a16="http://schemas.microsoft.com/office/drawing/2014/main" id="{4BE15F94-9063-06E0-C21A-59951BFC96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92265" y="1563315"/>
            <a:ext cx="2559469" cy="1452840"/>
          </a:xfrm>
          <a:prstGeom prst="roundRect">
            <a:avLst>
              <a:gd name="adj" fmla="val 5114"/>
            </a:avLst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6" name="图片占位符 2">
            <a:extLst>
              <a:ext uri="{FF2B5EF4-FFF2-40B4-BE49-F238E27FC236}">
                <a16:creationId xmlns:a16="http://schemas.microsoft.com/office/drawing/2014/main" id="{57D93E20-5172-0BE7-4EAE-BCE3BFE0E0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2996" y="1563315"/>
            <a:ext cx="2559469" cy="1452840"/>
          </a:xfrm>
          <a:prstGeom prst="roundRect">
            <a:avLst>
              <a:gd name="adj" fmla="val 5114"/>
            </a:avLst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8740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6B2BB9-BC2C-6EF6-CF57-07BEA45614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613" r="30598" b="12985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5A341E-E86A-9734-47E6-E55F142F25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3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0C489C-4760-1DD2-8347-F0F372AB8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4A2ECB-63B4-D67A-3DEF-ADF602E816EF}"/>
              </a:ext>
            </a:extLst>
          </p:cNvPr>
          <p:cNvSpPr/>
          <p:nvPr userDrawn="1"/>
        </p:nvSpPr>
        <p:spPr>
          <a:xfrm>
            <a:off x="266008" y="303264"/>
            <a:ext cx="8611985" cy="453697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6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898F53-DCA0-5BE2-EA8A-226184AE0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898F53-DCA0-5BE2-EA8A-226184AE0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图片占位符 2">
            <a:extLst>
              <a:ext uri="{FF2B5EF4-FFF2-40B4-BE49-F238E27FC236}">
                <a16:creationId xmlns:a16="http://schemas.microsoft.com/office/drawing/2014/main" id="{A53AB3C1-75DF-49CD-57C2-B1F8301FA4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011" y="3282373"/>
            <a:ext cx="1761498" cy="914790"/>
          </a:xfrm>
          <a:prstGeom prst="roundRect">
            <a:avLst>
              <a:gd name="adj" fmla="val 5114"/>
            </a:avLst>
          </a:prstGeom>
          <a:ln>
            <a:solidFill>
              <a:srgbClr val="F4D7BD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2">
            <a:extLst>
              <a:ext uri="{FF2B5EF4-FFF2-40B4-BE49-F238E27FC236}">
                <a16:creationId xmlns:a16="http://schemas.microsoft.com/office/drawing/2014/main" id="{DCBBD79F-79AF-9933-F898-213CD18312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79343" y="3282373"/>
            <a:ext cx="1761498" cy="914790"/>
          </a:xfrm>
          <a:prstGeom prst="roundRect">
            <a:avLst>
              <a:gd name="adj" fmla="val 5114"/>
            </a:avLst>
          </a:prstGeom>
          <a:ln>
            <a:solidFill>
              <a:srgbClr val="F4D7BD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3640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898F53-DCA0-5BE2-EA8A-226184AE0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图片占位符 2">
            <a:extLst>
              <a:ext uri="{FF2B5EF4-FFF2-40B4-BE49-F238E27FC236}">
                <a16:creationId xmlns:a16="http://schemas.microsoft.com/office/drawing/2014/main" id="{E4D43AA1-9107-7FD8-C118-B74276C7B7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1260" y="1338471"/>
            <a:ext cx="3886183" cy="1696278"/>
          </a:xfrm>
          <a:prstGeom prst="roundRect">
            <a:avLst>
              <a:gd name="adj" fmla="val 5114"/>
            </a:avLst>
          </a:prstGeom>
          <a:ln>
            <a:solidFill>
              <a:srgbClr val="F4D7BD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38031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898F53-DCA0-5BE2-EA8A-226184AE0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>
            <a:extLst>
              <a:ext uri="{FF2B5EF4-FFF2-40B4-BE49-F238E27FC236}">
                <a16:creationId xmlns:a16="http://schemas.microsoft.com/office/drawing/2014/main" id="{E35BE2C2-352C-1C8A-4BA2-6FAF2C76D2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16642" y="1755246"/>
            <a:ext cx="1888958" cy="2570948"/>
          </a:xfrm>
          <a:prstGeom prst="roundRect">
            <a:avLst>
              <a:gd name="adj" fmla="val 5114"/>
            </a:avLst>
          </a:prstGeom>
          <a:ln>
            <a:solidFill>
              <a:srgbClr val="F4D7BD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5" name="图片占位符 2">
            <a:extLst>
              <a:ext uri="{FF2B5EF4-FFF2-40B4-BE49-F238E27FC236}">
                <a16:creationId xmlns:a16="http://schemas.microsoft.com/office/drawing/2014/main" id="{6FF3C589-ACF8-8F8E-8744-F3E96B2888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7948" y="1755246"/>
            <a:ext cx="1888958" cy="2570948"/>
          </a:xfrm>
          <a:prstGeom prst="roundRect">
            <a:avLst>
              <a:gd name="adj" fmla="val 5114"/>
            </a:avLst>
          </a:prstGeom>
          <a:ln>
            <a:solidFill>
              <a:srgbClr val="F4D7BD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6741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898F53-DCA0-5BE2-EA8A-226184AE0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图片占位符 2">
            <a:extLst>
              <a:ext uri="{FF2B5EF4-FFF2-40B4-BE49-F238E27FC236}">
                <a16:creationId xmlns:a16="http://schemas.microsoft.com/office/drawing/2014/main" id="{50E38E0A-8A6D-58F5-AB3C-96D098BB95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17" y="1225857"/>
            <a:ext cx="2559469" cy="1637085"/>
          </a:xfrm>
          <a:prstGeom prst="roundRect">
            <a:avLst>
              <a:gd name="adj" fmla="val 5114"/>
            </a:avLst>
          </a:prstGeom>
          <a:ln>
            <a:solidFill>
              <a:srgbClr val="F4D7BD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4" name="图片占位符 2">
            <a:extLst>
              <a:ext uri="{FF2B5EF4-FFF2-40B4-BE49-F238E27FC236}">
                <a16:creationId xmlns:a16="http://schemas.microsoft.com/office/drawing/2014/main" id="{BDC8DE8E-3B2E-CAE1-CB4D-1A9CCCEF05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4433" y="1225857"/>
            <a:ext cx="2559469" cy="1637085"/>
          </a:xfrm>
          <a:prstGeom prst="roundRect">
            <a:avLst>
              <a:gd name="adj" fmla="val 5114"/>
            </a:avLst>
          </a:prstGeom>
          <a:ln>
            <a:solidFill>
              <a:srgbClr val="F4D7BD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5" name="图片占位符 2">
            <a:extLst>
              <a:ext uri="{FF2B5EF4-FFF2-40B4-BE49-F238E27FC236}">
                <a16:creationId xmlns:a16="http://schemas.microsoft.com/office/drawing/2014/main" id="{CEB623E6-99D3-CCBE-498D-F4D01A67F3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2996" y="1225857"/>
            <a:ext cx="2559469" cy="1637085"/>
          </a:xfrm>
          <a:prstGeom prst="roundRect">
            <a:avLst>
              <a:gd name="adj" fmla="val 5114"/>
            </a:avLst>
          </a:prstGeom>
          <a:ln>
            <a:solidFill>
              <a:srgbClr val="F4D7BD"/>
            </a:solidFill>
          </a:ln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1386D6A-F521-1DB8-2BD2-E4FFA2F2FDDD}"/>
              </a:ext>
            </a:extLst>
          </p:cNvPr>
          <p:cNvSpPr/>
          <p:nvPr userDrawn="1"/>
        </p:nvSpPr>
        <p:spPr>
          <a:xfrm>
            <a:off x="533351" y="3058886"/>
            <a:ext cx="2559600" cy="1638000"/>
          </a:xfrm>
          <a:prstGeom prst="roundRect">
            <a:avLst>
              <a:gd name="adj" fmla="val 6698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713D274-6676-8635-ED84-301F5148E374}"/>
              </a:ext>
            </a:extLst>
          </p:cNvPr>
          <p:cNvSpPr/>
          <p:nvPr userDrawn="1"/>
        </p:nvSpPr>
        <p:spPr>
          <a:xfrm>
            <a:off x="3314367" y="3058886"/>
            <a:ext cx="2559600" cy="1638000"/>
          </a:xfrm>
          <a:prstGeom prst="roundRect">
            <a:avLst>
              <a:gd name="adj" fmla="val 6698"/>
            </a:avLst>
          </a:prstGeom>
          <a:solidFill>
            <a:srgbClr val="DEB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9D8E393-E93E-08FD-DFA5-FBE45CE0B9C6}"/>
              </a:ext>
            </a:extLst>
          </p:cNvPr>
          <p:cNvSpPr/>
          <p:nvPr userDrawn="1"/>
        </p:nvSpPr>
        <p:spPr>
          <a:xfrm>
            <a:off x="6072996" y="3058886"/>
            <a:ext cx="2559600" cy="1638000"/>
          </a:xfrm>
          <a:prstGeom prst="roundRect">
            <a:avLst>
              <a:gd name="adj" fmla="val 6698"/>
            </a:avLst>
          </a:prstGeom>
          <a:solidFill>
            <a:srgbClr val="F4D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898F53-DCA0-5BE2-EA8A-226184AE0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2E1CA7-4540-1CA7-1220-3982BFCB5F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51637" y="1411357"/>
            <a:ext cx="2601486" cy="2867133"/>
          </a:xfrm>
          <a:custGeom>
            <a:avLst/>
            <a:gdLst>
              <a:gd name="connsiteX0" fmla="*/ 1277762 w 2555524"/>
              <a:gd name="connsiteY0" fmla="*/ 0 h 2816478"/>
              <a:gd name="connsiteX1" fmla="*/ 2555524 w 2555524"/>
              <a:gd name="connsiteY1" fmla="*/ 1277762 h 2816478"/>
              <a:gd name="connsiteX2" fmla="*/ 2555523 w 2555524"/>
              <a:gd name="connsiteY2" fmla="*/ 2816478 h 2816478"/>
              <a:gd name="connsiteX3" fmla="*/ 0 w 2555524"/>
              <a:gd name="connsiteY3" fmla="*/ 2816478 h 2816478"/>
              <a:gd name="connsiteX4" fmla="*/ 0 w 2555524"/>
              <a:gd name="connsiteY4" fmla="*/ 1277762 h 2816478"/>
              <a:gd name="connsiteX5" fmla="*/ 1277762 w 2555524"/>
              <a:gd name="connsiteY5" fmla="*/ 0 h 281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5524" h="2816478">
                <a:moveTo>
                  <a:pt x="1277762" y="0"/>
                </a:moveTo>
                <a:cubicBezTo>
                  <a:pt x="1983450" y="0"/>
                  <a:pt x="2555524" y="572074"/>
                  <a:pt x="2555524" y="1277762"/>
                </a:cubicBezTo>
                <a:lnTo>
                  <a:pt x="2555523" y="2816478"/>
                </a:lnTo>
                <a:lnTo>
                  <a:pt x="0" y="2816478"/>
                </a:lnTo>
                <a:lnTo>
                  <a:pt x="0" y="1277762"/>
                </a:lnTo>
                <a:cubicBezTo>
                  <a:pt x="0" y="572074"/>
                  <a:pt x="572074" y="0"/>
                  <a:pt x="1277762" y="0"/>
                </a:cubicBezTo>
                <a:close/>
              </a:path>
            </a:pathLst>
          </a:custGeom>
          <a:ln w="12700">
            <a:solidFill>
              <a:srgbClr val="EEDDCF"/>
            </a:solidFill>
          </a:ln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79676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1BD933-1AEF-21E0-762C-7E82FCEE5F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图片占位符 3">
            <a:extLst>
              <a:ext uri="{FF2B5EF4-FFF2-40B4-BE49-F238E27FC236}">
                <a16:creationId xmlns:a16="http://schemas.microsoft.com/office/drawing/2014/main" id="{91098544-3CC9-6D87-2105-884E0D14DC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371" y="1250779"/>
            <a:ext cx="2932477" cy="3082682"/>
          </a:xfrm>
          <a:custGeom>
            <a:avLst/>
            <a:gdLst>
              <a:gd name="connsiteX0" fmla="*/ 1180038 w 2360076"/>
              <a:gd name="connsiteY0" fmla="*/ 0 h 2480962"/>
              <a:gd name="connsiteX1" fmla="*/ 2360076 w 2360076"/>
              <a:gd name="connsiteY1" fmla="*/ 1180038 h 2480962"/>
              <a:gd name="connsiteX2" fmla="*/ 2360076 w 2360076"/>
              <a:gd name="connsiteY2" fmla="*/ 2480962 h 2480962"/>
              <a:gd name="connsiteX3" fmla="*/ 0 w 2360076"/>
              <a:gd name="connsiteY3" fmla="*/ 2480962 h 2480962"/>
              <a:gd name="connsiteX4" fmla="*/ 0 w 2360076"/>
              <a:gd name="connsiteY4" fmla="*/ 1180038 h 2480962"/>
              <a:gd name="connsiteX5" fmla="*/ 1180038 w 2360076"/>
              <a:gd name="connsiteY5" fmla="*/ 0 h 24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076" h="2480962">
                <a:moveTo>
                  <a:pt x="1180038" y="0"/>
                </a:moveTo>
                <a:cubicBezTo>
                  <a:pt x="1831755" y="0"/>
                  <a:pt x="2360076" y="528321"/>
                  <a:pt x="2360076" y="1180038"/>
                </a:cubicBezTo>
                <a:lnTo>
                  <a:pt x="2360076" y="2480962"/>
                </a:lnTo>
                <a:lnTo>
                  <a:pt x="0" y="2480962"/>
                </a:lnTo>
                <a:lnTo>
                  <a:pt x="0" y="1180038"/>
                </a:lnTo>
                <a:cubicBezTo>
                  <a:pt x="0" y="528321"/>
                  <a:pt x="528321" y="0"/>
                  <a:pt x="1180038" y="0"/>
                </a:cubicBezTo>
                <a:close/>
              </a:path>
            </a:pathLst>
          </a:custGeom>
          <a:ln w="12700">
            <a:solidFill>
              <a:srgbClr val="EEDDCF"/>
            </a:solidFill>
          </a:ln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82724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1BD933-1AEF-21E0-762C-7E82FCEE5F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图片占位符 3">
            <a:extLst>
              <a:ext uri="{FF2B5EF4-FFF2-40B4-BE49-F238E27FC236}">
                <a16:creationId xmlns:a16="http://schemas.microsoft.com/office/drawing/2014/main" id="{91098544-3CC9-6D87-2105-884E0D14DC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5762" y="1348751"/>
            <a:ext cx="2932477" cy="3082682"/>
          </a:xfrm>
          <a:custGeom>
            <a:avLst/>
            <a:gdLst>
              <a:gd name="connsiteX0" fmla="*/ 1180038 w 2360076"/>
              <a:gd name="connsiteY0" fmla="*/ 0 h 2480962"/>
              <a:gd name="connsiteX1" fmla="*/ 2360076 w 2360076"/>
              <a:gd name="connsiteY1" fmla="*/ 1180038 h 2480962"/>
              <a:gd name="connsiteX2" fmla="*/ 2360076 w 2360076"/>
              <a:gd name="connsiteY2" fmla="*/ 2480962 h 2480962"/>
              <a:gd name="connsiteX3" fmla="*/ 0 w 2360076"/>
              <a:gd name="connsiteY3" fmla="*/ 2480962 h 2480962"/>
              <a:gd name="connsiteX4" fmla="*/ 0 w 2360076"/>
              <a:gd name="connsiteY4" fmla="*/ 1180038 h 2480962"/>
              <a:gd name="connsiteX5" fmla="*/ 1180038 w 2360076"/>
              <a:gd name="connsiteY5" fmla="*/ 0 h 24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0076" h="2480962">
                <a:moveTo>
                  <a:pt x="1180038" y="0"/>
                </a:moveTo>
                <a:cubicBezTo>
                  <a:pt x="1831755" y="0"/>
                  <a:pt x="2360076" y="528321"/>
                  <a:pt x="2360076" y="1180038"/>
                </a:cubicBezTo>
                <a:lnTo>
                  <a:pt x="2360076" y="2480962"/>
                </a:lnTo>
                <a:lnTo>
                  <a:pt x="0" y="2480962"/>
                </a:lnTo>
                <a:lnTo>
                  <a:pt x="0" y="1180038"/>
                </a:lnTo>
                <a:cubicBezTo>
                  <a:pt x="0" y="528321"/>
                  <a:pt x="528321" y="0"/>
                  <a:pt x="1180038" y="0"/>
                </a:cubicBezTo>
                <a:close/>
              </a:path>
            </a:pathLst>
          </a:custGeom>
          <a:ln w="12700">
            <a:solidFill>
              <a:srgbClr val="EEDDCF"/>
            </a:solidFill>
          </a:ln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6C4B5FA-1777-DC85-24A2-D502CC2F9222}"/>
              </a:ext>
            </a:extLst>
          </p:cNvPr>
          <p:cNvSpPr/>
          <p:nvPr userDrawn="1"/>
        </p:nvSpPr>
        <p:spPr>
          <a:xfrm>
            <a:off x="449037" y="1944797"/>
            <a:ext cx="2179863" cy="2300631"/>
          </a:xfrm>
          <a:custGeom>
            <a:avLst/>
            <a:gdLst>
              <a:gd name="connsiteX0" fmla="*/ 1473653 w 2947306"/>
              <a:gd name="connsiteY0" fmla="*/ 0 h 3110592"/>
              <a:gd name="connsiteX1" fmla="*/ 2947306 w 2947306"/>
              <a:gd name="connsiteY1" fmla="*/ 1473653 h 3110592"/>
              <a:gd name="connsiteX2" fmla="*/ 2947306 w 2947306"/>
              <a:gd name="connsiteY2" fmla="*/ 3110592 h 3110592"/>
              <a:gd name="connsiteX3" fmla="*/ 0 w 2947306"/>
              <a:gd name="connsiteY3" fmla="*/ 3110592 h 3110592"/>
              <a:gd name="connsiteX4" fmla="*/ 0 w 2947306"/>
              <a:gd name="connsiteY4" fmla="*/ 1473653 h 3110592"/>
              <a:gd name="connsiteX5" fmla="*/ 1473653 w 2947306"/>
              <a:gd name="connsiteY5" fmla="*/ 0 h 311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306" h="3110592">
                <a:moveTo>
                  <a:pt x="1473653" y="0"/>
                </a:moveTo>
                <a:cubicBezTo>
                  <a:pt x="2287529" y="0"/>
                  <a:pt x="2947306" y="659777"/>
                  <a:pt x="2947306" y="1473653"/>
                </a:cubicBezTo>
                <a:lnTo>
                  <a:pt x="2947306" y="3110592"/>
                </a:lnTo>
                <a:lnTo>
                  <a:pt x="0" y="3110592"/>
                </a:lnTo>
                <a:lnTo>
                  <a:pt x="0" y="1473653"/>
                </a:lnTo>
                <a:cubicBezTo>
                  <a:pt x="0" y="659777"/>
                  <a:pt x="659777" y="0"/>
                  <a:pt x="1473653" y="0"/>
                </a:cubicBezTo>
                <a:close/>
              </a:path>
            </a:pathLst>
          </a:custGeom>
          <a:solidFill>
            <a:srgbClr val="8A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730DF61-6F33-7B98-6C36-2EA748B12CFB}"/>
              </a:ext>
            </a:extLst>
          </p:cNvPr>
          <p:cNvSpPr/>
          <p:nvPr userDrawn="1"/>
        </p:nvSpPr>
        <p:spPr>
          <a:xfrm>
            <a:off x="6482444" y="2001947"/>
            <a:ext cx="2179863" cy="2300631"/>
          </a:xfrm>
          <a:custGeom>
            <a:avLst/>
            <a:gdLst>
              <a:gd name="connsiteX0" fmla="*/ 1473653 w 2947306"/>
              <a:gd name="connsiteY0" fmla="*/ 0 h 3110592"/>
              <a:gd name="connsiteX1" fmla="*/ 2947306 w 2947306"/>
              <a:gd name="connsiteY1" fmla="*/ 1473653 h 3110592"/>
              <a:gd name="connsiteX2" fmla="*/ 2947306 w 2947306"/>
              <a:gd name="connsiteY2" fmla="*/ 3110592 h 3110592"/>
              <a:gd name="connsiteX3" fmla="*/ 0 w 2947306"/>
              <a:gd name="connsiteY3" fmla="*/ 3110592 h 3110592"/>
              <a:gd name="connsiteX4" fmla="*/ 0 w 2947306"/>
              <a:gd name="connsiteY4" fmla="*/ 1473653 h 3110592"/>
              <a:gd name="connsiteX5" fmla="*/ 1473653 w 2947306"/>
              <a:gd name="connsiteY5" fmla="*/ 0 h 311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306" h="3110592">
                <a:moveTo>
                  <a:pt x="1473653" y="0"/>
                </a:moveTo>
                <a:cubicBezTo>
                  <a:pt x="2287529" y="0"/>
                  <a:pt x="2947306" y="659777"/>
                  <a:pt x="2947306" y="1473653"/>
                </a:cubicBezTo>
                <a:lnTo>
                  <a:pt x="2947306" y="3110592"/>
                </a:lnTo>
                <a:lnTo>
                  <a:pt x="0" y="3110592"/>
                </a:lnTo>
                <a:lnTo>
                  <a:pt x="0" y="1473653"/>
                </a:lnTo>
                <a:cubicBezTo>
                  <a:pt x="0" y="659777"/>
                  <a:pt x="659777" y="0"/>
                  <a:pt x="147365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0083-C0DC-4438-9F47-1CE4673D10C7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0" r:id="rId3"/>
    <p:sldLayoutId id="2147483679" r:id="rId4"/>
    <p:sldLayoutId id="2147483678" r:id="rId5"/>
    <p:sldLayoutId id="2147483677" r:id="rId6"/>
    <p:sldLayoutId id="2147483676" r:id="rId7"/>
    <p:sldLayoutId id="2147483672" r:id="rId8"/>
    <p:sldLayoutId id="2147483674" r:id="rId9"/>
    <p:sldLayoutId id="2147483671" r:id="rId10"/>
    <p:sldLayoutId id="2147483673" r:id="rId11"/>
    <p:sldLayoutId id="2147483675" r:id="rId12"/>
    <p:sldLayoutId id="2147483668" r:id="rId13"/>
    <p:sldLayoutId id="2147483669" r:id="rId14"/>
    <p:sldLayoutId id="2147483670" r:id="rId15"/>
    <p:sldLayoutId id="2147483667" r:id="rId16"/>
    <p:sldLayoutId id="2147483666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4" userDrawn="1">
          <p15:clr>
            <a:srgbClr val="F26B43"/>
          </p15:clr>
        </p15:guide>
        <p15:guide id="2" pos="5616" userDrawn="1">
          <p15:clr>
            <a:srgbClr val="F26B43"/>
          </p15:clr>
        </p15:guide>
        <p15:guide id="3" orient="horz" pos="320" userDrawn="1">
          <p15:clr>
            <a:srgbClr val="F26B43"/>
          </p15:clr>
        </p15:guide>
        <p15:guide id="4" orient="horz" pos="352" userDrawn="1">
          <p15:clr>
            <a:srgbClr val="F26B43"/>
          </p15:clr>
        </p15:guide>
        <p15:guide id="5" orient="horz" pos="3072" userDrawn="1">
          <p15:clr>
            <a:srgbClr val="F26B43"/>
          </p15:clr>
        </p15:guide>
        <p15:guide id="6" orient="horz" pos="30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nlp/movie-recommender-based-on-plot-summary-using-tf-idf-vectorization-and-cosine-similarity/#:~:text=Recommending%20movies%20to%20users%20can,based%20filtering%20a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cikit-learn.org/stable/modules/generated/sklearn.preprocessing.MinMaxScaler.html#:~:text=This%20estimator%20scales%20and%20translates,between%20zero%20and%20one" TargetMode="External"/><Relationship Id="rId4" Type="http://schemas.openxmlformats.org/officeDocument/2006/relationships/hyperlink" Target="https://www.geeksforgeeks.org/nlp/movie-recommender-based-on-plot-summary-using-tf-idf-vectorization-and-cosine-similarity/#:~:text=1,all%20documents%20in%20the%20corpu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geeksforgeeks.org/nlp/movie-recommender-based-on-plot-summary-using-tf-idf-vectorization-and-cosine-similarity/#:~:text=Scikit,measuring%20the%20cosine%20of%20th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preprocessing.MinMaxScaler.html#:~:text=This%20estimator%20scales%20and%20translates,between%20zero%20and%20one" TargetMode="External"/><Relationship Id="rId5" Type="http://schemas.openxmlformats.org/officeDocument/2006/relationships/hyperlink" Target="https://www.geeksforgeeks.org/nlp/movie-recommender-based-on-plot-summary-using-tf-idf-vectorization-and-cosine-similarity/#:~:text=1,all%20documents%20in%20the%20corpus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huangboxu.github.io/python-project/index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CE81F8E-6A9A-E120-8D76-E25B80E68442}"/>
              </a:ext>
            </a:extLst>
          </p:cNvPr>
          <p:cNvSpPr>
            <a:spLocks/>
          </p:cNvSpPr>
          <p:nvPr/>
        </p:nvSpPr>
        <p:spPr bwMode="auto">
          <a:xfrm>
            <a:off x="1288162" y="1763606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770795" y="3515018"/>
            <a:ext cx="1321960" cy="27353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dirty="0">
                <a:solidFill>
                  <a:schemeClr val="bg1"/>
                </a:solidFill>
                <a:latin typeface="+mj-ea"/>
                <a:ea typeface="+mj-ea"/>
              </a:rPr>
              <a:t>Group 2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3759" y="1541830"/>
            <a:ext cx="5956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B9766F"/>
                </a:solidFill>
                <a:effectLst/>
                <a:uLnTx/>
                <a:uFillTx/>
                <a:latin typeface="+mj-ea"/>
                <a:ea typeface="+mj-ea"/>
              </a:rPr>
              <a:t>Cinematic Compass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9766F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97408" y="2341360"/>
            <a:ext cx="68267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D7A780"/>
                </a:solidFill>
                <a:effectLst/>
                <a:uLnTx/>
                <a:uFillTx/>
                <a:latin typeface="+mn-ea"/>
              </a:defRPr>
            </a:lvl1pPr>
          </a:lstStyle>
          <a:p>
            <a:pPr algn="r"/>
            <a:r>
              <a:rPr lang="en-US" altLang="zh-CN" sz="1400" dirty="0">
                <a:solidFill>
                  <a:srgbClr val="B9766F"/>
                </a:solidFill>
              </a:rPr>
              <a:t>——</a:t>
            </a:r>
            <a:r>
              <a:rPr lang="en-US" altLang="zh-CN" sz="1400" dirty="0"/>
              <a:t>A Multi-Dimensional Movie Recommendation System</a:t>
            </a:r>
            <a:endParaRPr lang="zh-CN" altLang="en-US" sz="1400" dirty="0">
              <a:solidFill>
                <a:srgbClr val="B9766F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31B314-CAF3-623A-6163-5FE7BB244104}"/>
              </a:ext>
            </a:extLst>
          </p:cNvPr>
          <p:cNvGrpSpPr/>
          <p:nvPr/>
        </p:nvGrpSpPr>
        <p:grpSpPr>
          <a:xfrm>
            <a:off x="8503171" y="244909"/>
            <a:ext cx="412229" cy="170781"/>
            <a:chOff x="5291528" y="341443"/>
            <a:chExt cx="524655" cy="21735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877364F-DA12-6167-2601-5D255F1A6412}"/>
                </a:ext>
              </a:extLst>
            </p:cNvPr>
            <p:cNvSpPr/>
            <p:nvPr/>
          </p:nvSpPr>
          <p:spPr>
            <a:xfrm>
              <a:off x="5291528" y="341443"/>
              <a:ext cx="217357" cy="217357"/>
            </a:xfrm>
            <a:prstGeom prst="ellipse">
              <a:avLst/>
            </a:prstGeom>
            <a:solidFill>
              <a:srgbClr val="D49E86"/>
            </a:solidFill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C555FF6-CC2E-A453-086B-661F79F42F71}"/>
                </a:ext>
              </a:extLst>
            </p:cNvPr>
            <p:cNvSpPr/>
            <p:nvPr/>
          </p:nvSpPr>
          <p:spPr>
            <a:xfrm>
              <a:off x="5598826" y="341443"/>
              <a:ext cx="217357" cy="217357"/>
            </a:xfrm>
            <a:prstGeom prst="ellipse">
              <a:avLst/>
            </a:prstGeom>
            <a:noFill/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78B15D7-47B8-5B29-B5D4-AF8B868BAA4E}"/>
              </a:ext>
            </a:extLst>
          </p:cNvPr>
          <p:cNvSpPr txBox="1"/>
          <p:nvPr/>
        </p:nvSpPr>
        <p:spPr>
          <a:xfrm>
            <a:off x="2542753" y="1825923"/>
            <a:ext cx="4058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7A780"/>
                </a:solidFill>
                <a:latin typeface="+mj-ea"/>
                <a:ea typeface="+mj-ea"/>
              </a:rPr>
              <a:t>2-1 Content</a:t>
            </a:r>
            <a:endParaRPr lang="zh-CN" altLang="en-US" sz="4000" dirty="0">
              <a:solidFill>
                <a:srgbClr val="D7A780"/>
              </a:solidFill>
              <a:latin typeface="+mj-ea"/>
              <a:ea typeface="+mj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A4073B9-DC27-054E-9380-A80E4671ABEE}"/>
              </a:ext>
            </a:extLst>
          </p:cNvPr>
          <p:cNvSpPr/>
          <p:nvPr/>
        </p:nvSpPr>
        <p:spPr>
          <a:xfrm>
            <a:off x="3108645" y="3305528"/>
            <a:ext cx="2926710" cy="57278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genres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keywords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overview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title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许双博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93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1F2E4A"/>
                </a:solidFill>
              </a:rPr>
              <a:t>Module 01: </a:t>
            </a:r>
            <a:r>
              <a:rPr lang="en-US" sz="2800" b="1" dirty="0">
                <a:solidFill>
                  <a:srgbClr val="3F5BA9"/>
                </a:solidFill>
              </a:rPr>
              <a:t>Content Analysis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5943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4D5E80"/>
                </a:solidFill>
              </a:rPr>
              <a:t>Fields analysed: genres, keywords, overview &amp; title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57200" y="1645920"/>
            <a:ext cx="365760" cy="457200"/>
          </a:xfrm>
          <a:prstGeom prst="roundRect">
            <a:avLst>
              <a:gd name="adj" fmla="val 25000"/>
            </a:avLst>
          </a:prstGeom>
          <a:solidFill>
            <a:srgbClr val="A5C8E0"/>
          </a:solidFill>
          <a:ln w="12700">
            <a:solidFill>
              <a:srgbClr val="A5C8E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3"/>
          <p:cNvSpPr/>
          <p:nvPr/>
        </p:nvSpPr>
        <p:spPr>
          <a:xfrm>
            <a:off x="822960" y="1645920"/>
            <a:ext cx="4663440" cy="4572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 w="12700">
            <a:solidFill>
              <a:srgbClr val="D6DCE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868680" y="1691640"/>
            <a:ext cx="4572000" cy="41148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t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1F2E4A"/>
                </a:solidFill>
              </a:rPr>
              <a:t>Genres
</a:t>
            </a:r>
            <a:r>
              <a:rPr lang="en-US" sz="1200" dirty="0">
                <a:solidFill>
                  <a:srgbClr val="5A6A8A"/>
                </a:solidFill>
              </a:rPr>
              <a:t>List of movie categories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57200" y="2194560"/>
            <a:ext cx="365760" cy="457200"/>
          </a:xfrm>
          <a:prstGeom prst="roundRect">
            <a:avLst>
              <a:gd name="adj" fmla="val 25000"/>
            </a:avLst>
          </a:prstGeom>
          <a:solidFill>
            <a:srgbClr val="FBCB7E"/>
          </a:solidFill>
          <a:ln w="12700">
            <a:solidFill>
              <a:srgbClr val="FBCB7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822960" y="2194560"/>
            <a:ext cx="4663440" cy="4572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 w="12700">
            <a:solidFill>
              <a:srgbClr val="D6DCE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868680" y="2240280"/>
            <a:ext cx="4572000" cy="41148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t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1F2E4A"/>
                </a:solidFill>
              </a:rPr>
              <a:t>Keywords
</a:t>
            </a:r>
            <a:r>
              <a:rPr lang="en-US" sz="1200" dirty="0">
                <a:solidFill>
                  <a:srgbClr val="5A6A8A"/>
                </a:solidFill>
              </a:rPr>
              <a:t>Descriptive tags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457200" y="2743200"/>
            <a:ext cx="365760" cy="457200"/>
          </a:xfrm>
          <a:prstGeom prst="roundRect">
            <a:avLst>
              <a:gd name="adj" fmla="val 25000"/>
            </a:avLst>
          </a:prstGeom>
          <a:solidFill>
            <a:srgbClr val="F7A6A4"/>
          </a:solidFill>
          <a:ln w="12700">
            <a:solidFill>
              <a:srgbClr val="F7A6A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Shape 9"/>
          <p:cNvSpPr/>
          <p:nvPr/>
        </p:nvSpPr>
        <p:spPr>
          <a:xfrm>
            <a:off x="822960" y="2743200"/>
            <a:ext cx="4663440" cy="4572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 w="12700">
            <a:solidFill>
              <a:srgbClr val="D6DCE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868680" y="2788920"/>
            <a:ext cx="4572000" cy="41148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t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1F2E4A"/>
                </a:solidFill>
              </a:rPr>
              <a:t>Overview
</a:t>
            </a:r>
            <a:r>
              <a:rPr lang="en-US" sz="1200" dirty="0">
                <a:solidFill>
                  <a:srgbClr val="5A6A8A"/>
                </a:solidFill>
              </a:rPr>
              <a:t>Plot summary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457200" y="3291840"/>
            <a:ext cx="365760" cy="457200"/>
          </a:xfrm>
          <a:prstGeom prst="roundRect">
            <a:avLst>
              <a:gd name="adj" fmla="val 25000"/>
            </a:avLst>
          </a:prstGeom>
          <a:solidFill>
            <a:srgbClr val="B5D8A6"/>
          </a:solidFill>
          <a:ln w="12700">
            <a:solidFill>
              <a:srgbClr val="B5D8A6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Shape 12"/>
          <p:cNvSpPr/>
          <p:nvPr/>
        </p:nvSpPr>
        <p:spPr>
          <a:xfrm>
            <a:off x="822960" y="3291840"/>
            <a:ext cx="4663440" cy="4572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 w="12700">
            <a:solidFill>
              <a:srgbClr val="D6DCE5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3"/>
          <p:cNvSpPr/>
          <p:nvPr/>
        </p:nvSpPr>
        <p:spPr>
          <a:xfrm>
            <a:off x="868680" y="3337560"/>
            <a:ext cx="4572000" cy="41148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t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1F2E4A"/>
                </a:solidFill>
              </a:rPr>
              <a:t>Title
</a:t>
            </a:r>
            <a:r>
              <a:rPr lang="en-US" sz="1200" dirty="0">
                <a:solidFill>
                  <a:srgbClr val="5A6A8A"/>
                </a:solidFill>
              </a:rPr>
              <a:t>Movie name</a:t>
            </a:r>
            <a:endParaRPr lang="en-US" sz="14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69280" y="914400"/>
            <a:ext cx="3200400" cy="3200400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457200" y="4892040"/>
            <a:ext cx="914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700" u="sng" dirty="0">
                <a:solidFill>
                  <a:srgbClr val="5A6A8A"/>
                </a:solidFill>
                <a:hlinkClick r:id="rId4"/>
              </a:rPr>
              <a:t>[1]</a:t>
            </a:r>
            <a:endParaRPr lang="en-US" sz="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5943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F2E4A"/>
                </a:solidFill>
              </a:rPr>
              <a:t>Methodology &amp; Scoring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108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1F2E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Feature extraction
</a:t>
            </a:r>
            <a:r>
              <a:rPr lang="en-US" sz="1400" dirty="0">
                <a:solidFill>
                  <a:srgbClr val="4D5E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Parse genres &amp; keywords JSON into lists
   • Build a corpus from title and overview
   • Compute TF‑IDF norm; count keywords/genres; measure lengths
</a:t>
            </a:r>
            <a:r>
              <a:rPr lang="en-US" sz="1600" b="1" dirty="0">
                <a:solidFill>
                  <a:srgbClr val="1F2E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Transformation
</a:t>
            </a:r>
            <a:r>
              <a:rPr lang="en-US" sz="1400" dirty="0">
                <a:solidFill>
                  <a:srgbClr val="4D5E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Apply log(1+x) compression to dampen long tails
   • Use Min‑Max scaling to map features into [0,1]
</a:t>
            </a:r>
            <a:r>
              <a:rPr lang="en-US" sz="1600" b="1" dirty="0">
                <a:solidFill>
                  <a:srgbClr val="1F2E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Weighted scoring
</a:t>
            </a:r>
            <a:r>
              <a:rPr lang="en-US" sz="1400" dirty="0">
                <a:solidFill>
                  <a:srgbClr val="4D5E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Combine scaled features using preset weights
   • Multiply by 100 to obtain the final content score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0"/>
          <p:cNvGraphicFramePr/>
          <p:nvPr>
            <p:extLst>
              <p:ext uri="{D42A27DB-BD31-4B8C-83A1-F6EECF244321}">
                <p14:modId xmlns:p14="http://schemas.microsoft.com/office/powerpoint/2010/main" val="2485482157"/>
              </p:ext>
            </p:extLst>
          </p:nvPr>
        </p:nvGraphicFramePr>
        <p:xfrm>
          <a:off x="5029201" y="604345"/>
          <a:ext cx="3931920" cy="4135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4892040"/>
            <a:ext cx="18288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700" u="sng" dirty="0">
                <a:solidFill>
                  <a:srgbClr val="5A6A8A"/>
                </a:solidFill>
                <a:hlinkClick r:id="rId4"/>
              </a:rPr>
              <a:t>[2]</a:t>
            </a:r>
            <a:r>
              <a:rPr lang="en-US" sz="700" dirty="0">
                <a:solidFill>
                  <a:srgbClr val="000000"/>
                </a:solidFill>
              </a:rPr>
              <a:t> </a:t>
            </a:r>
            <a:r>
              <a:rPr lang="en-US" sz="700" u="sng" dirty="0">
                <a:solidFill>
                  <a:srgbClr val="5A6A8A"/>
                </a:solidFill>
                <a:hlinkClick r:id="rId5"/>
              </a:rPr>
              <a:t>[3]</a:t>
            </a:r>
            <a:endParaRPr lang="en-US" sz="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5943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F2E4A"/>
                </a:solidFill>
              </a:rPr>
              <a:t>Results &amp; Insights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" y="1097280"/>
            <a:ext cx="3840480" cy="2560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36576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D5E80"/>
                </a:solidFill>
              </a:rPr>
              <a:t>Content Score Distribution</a:t>
            </a:r>
            <a:endParaRPr lang="en-US" sz="1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6320" y="1097280"/>
            <a:ext cx="3840480" cy="2560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46320" y="36576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D5E80"/>
                </a:solidFill>
              </a:rPr>
              <a:t>Top Genres by Average Score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457200" y="3977640"/>
            <a:ext cx="384048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b="1" dirty="0">
                <a:solidFill>
                  <a:srgbClr val="1F2E4A"/>
                </a:solidFill>
              </a:rPr>
              <a:t>• Mean score: </a:t>
            </a:r>
            <a:r>
              <a:rPr lang="en-US" sz="1200" dirty="0">
                <a:solidFill>
                  <a:srgbClr val="4D5E80"/>
                </a:solidFill>
              </a:rPr>
              <a:t>33.55
</a:t>
            </a:r>
            <a:r>
              <a:rPr lang="en-US" sz="1200" b="1" dirty="0">
                <a:solidFill>
                  <a:srgbClr val="1F2E4A"/>
                </a:solidFill>
              </a:rPr>
              <a:t>• Median: </a:t>
            </a:r>
            <a:r>
              <a:rPr lang="en-US" sz="1200" dirty="0">
                <a:solidFill>
                  <a:srgbClr val="4D5E80"/>
                </a:solidFill>
              </a:rPr>
              <a:t>33.87
</a:t>
            </a:r>
            <a:r>
              <a:rPr lang="en-US" sz="1200" b="1" dirty="0">
                <a:solidFill>
                  <a:srgbClr val="1F2E4A"/>
                </a:solidFill>
              </a:rPr>
              <a:t>• Range: </a:t>
            </a:r>
            <a:r>
              <a:rPr lang="en-US" sz="1200" dirty="0">
                <a:solidFill>
                  <a:srgbClr val="4D5E80"/>
                </a:solidFill>
              </a:rPr>
              <a:t>3.13–54.90</a:t>
            </a:r>
            <a:endParaRPr lang="en-US" sz="1200" dirty="0"/>
          </a:p>
        </p:txBody>
      </p:sp>
      <p:graphicFrame>
        <p:nvGraphicFramePr>
          <p:cNvPr id="8" name="Table 0"/>
          <p:cNvGraphicFramePr>
            <a:graphicFrameLocks noGrp="1"/>
          </p:cNvGraphicFramePr>
          <p:nvPr/>
        </p:nvGraphicFramePr>
        <p:xfrm>
          <a:off x="5029200" y="3931920"/>
          <a:ext cx="3383280" cy="1097280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Rank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BA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Title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BA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Score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B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1F2E4A"/>
                          </a:solidFill>
                        </a:rPr>
                        <a:t>1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F2E4A"/>
                          </a:solidFill>
                        </a:rPr>
                        <a:t>Crossroads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1F2E4A"/>
                          </a:solidFill>
                        </a:rPr>
                        <a:t>54.90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1F2E4A"/>
                          </a:solidFill>
                        </a:rPr>
                        <a:t>2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F2E4A"/>
                          </a:solidFill>
                        </a:rPr>
                        <a:t>Southland Tales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1F2E4A"/>
                          </a:solidFill>
                        </a:rPr>
                        <a:t>52.74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1F2E4A"/>
                          </a:solidFill>
                        </a:rPr>
                        <a:t>3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F2E4A"/>
                          </a:solidFill>
                        </a:rPr>
                        <a:t>In the Heart of the Sea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1F2E4A"/>
                          </a:solidFill>
                        </a:rPr>
                        <a:t>50.07</a:t>
                      </a:r>
                      <a:endParaRPr lang="en-US" sz="1000" dirty="0"/>
                    </a:p>
                  </a:txBody>
                  <a:tcPr>
                    <a:lnL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6D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 4"/>
          <p:cNvSpPr/>
          <p:nvPr/>
        </p:nvSpPr>
        <p:spPr>
          <a:xfrm>
            <a:off x="457200" y="4892040"/>
            <a:ext cx="2743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700" u="sng" dirty="0">
                <a:solidFill>
                  <a:srgbClr val="5A6A8A"/>
                </a:solidFill>
                <a:hlinkClick r:id="rId5"/>
              </a:rPr>
              <a:t>[2]</a:t>
            </a:r>
            <a:r>
              <a:rPr lang="en-US" sz="700" dirty="0">
                <a:solidFill>
                  <a:srgbClr val="000000"/>
                </a:solidFill>
              </a:rPr>
              <a:t> </a:t>
            </a:r>
            <a:r>
              <a:rPr lang="en-US" sz="700" u="sng" dirty="0">
                <a:solidFill>
                  <a:srgbClr val="5A6A8A"/>
                </a:solidFill>
                <a:hlinkClick r:id="rId6"/>
              </a:rPr>
              <a:t>[3]</a:t>
            </a:r>
            <a:r>
              <a:rPr lang="en-US" sz="700" dirty="0">
                <a:solidFill>
                  <a:srgbClr val="000000"/>
                </a:solidFill>
              </a:rPr>
              <a:t> </a:t>
            </a:r>
            <a:r>
              <a:rPr lang="en-US" sz="700" u="sng" dirty="0">
                <a:solidFill>
                  <a:srgbClr val="5A6A8A"/>
                </a:solidFill>
                <a:hlinkClick r:id="rId7"/>
              </a:rPr>
              <a:t>[4]</a:t>
            </a:r>
            <a:endParaRPr lang="en-US" sz="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64DAA-D137-4248-8AC7-D6EECE009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82D87B-D339-1053-75B8-2CD2EBE6869C}"/>
              </a:ext>
            </a:extLst>
          </p:cNvPr>
          <p:cNvSpPr/>
          <p:nvPr/>
        </p:nvSpPr>
        <p:spPr>
          <a:xfrm>
            <a:off x="457200" y="365760"/>
            <a:ext cx="5943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F2E4A"/>
                </a:solidFill>
              </a:rPr>
              <a:t>Results &amp; Insights</a:t>
            </a:r>
            <a:endParaRPr lang="en-US" sz="2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8763833-29C6-CCD2-766E-5F6C0A06B7DB}"/>
              </a:ext>
            </a:extLst>
          </p:cNvPr>
          <p:cNvSpPr/>
          <p:nvPr/>
        </p:nvSpPr>
        <p:spPr>
          <a:xfrm>
            <a:off x="475218" y="37719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4D5E80"/>
                </a:solidFill>
              </a:rPr>
              <a:t>keyword </a:t>
            </a:r>
            <a:r>
              <a:rPr lang="en-US" sz="1600" dirty="0" err="1">
                <a:solidFill>
                  <a:srgbClr val="4D5E80"/>
                </a:solidFill>
              </a:rPr>
              <a:t>wordcloud</a:t>
            </a:r>
            <a:endParaRPr lang="en-US" sz="16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311CD6E-15F2-3573-3943-075F3B1546D1}"/>
              </a:ext>
            </a:extLst>
          </p:cNvPr>
          <p:cNvSpPr/>
          <p:nvPr/>
        </p:nvSpPr>
        <p:spPr>
          <a:xfrm>
            <a:off x="4846322" y="3852042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4D5E80"/>
                </a:solidFill>
              </a:rPr>
              <a:t>01 keyword frequency</a:t>
            </a:r>
            <a:endParaRPr 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444D4F-C0F9-73D2-7B77-E868C235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8" y="1097280"/>
            <a:ext cx="4325380" cy="252313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6D41D537-13D4-3102-182F-99F745041C50}"/>
              </a:ext>
            </a:extLst>
          </p:cNvPr>
          <p:cNvGrpSpPr/>
          <p:nvPr/>
        </p:nvGrpSpPr>
        <p:grpSpPr>
          <a:xfrm>
            <a:off x="4945117" y="1097280"/>
            <a:ext cx="3447569" cy="2523139"/>
            <a:chOff x="4993466" y="1169533"/>
            <a:chExt cx="3399220" cy="245088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B3988EA-8195-23F7-34AD-098F31EF1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615"/>
            <a:stretch>
              <a:fillRect/>
            </a:stretch>
          </p:blipFill>
          <p:spPr>
            <a:xfrm>
              <a:off x="4993466" y="1392621"/>
              <a:ext cx="3399220" cy="222779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0CBCF1F-309B-2D78-2EE0-8EEEBA95B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2114" b="93363"/>
            <a:stretch>
              <a:fillRect/>
            </a:stretch>
          </p:blipFill>
          <p:spPr>
            <a:xfrm>
              <a:off x="4993466" y="1169533"/>
              <a:ext cx="3399220" cy="223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8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4B1A2-092D-892C-FFB4-1CB70E560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90AA1E-C824-F195-83D1-DCF81C1616E9}"/>
              </a:ext>
            </a:extLst>
          </p:cNvPr>
          <p:cNvSpPr txBox="1"/>
          <p:nvPr/>
        </p:nvSpPr>
        <p:spPr>
          <a:xfrm>
            <a:off x="772511" y="1825923"/>
            <a:ext cx="7598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7A780"/>
                </a:solidFill>
                <a:latin typeface="+mj-ea"/>
                <a:ea typeface="+mj-ea"/>
              </a:rPr>
              <a:t>2-2 Ratings &amp; Popularity</a:t>
            </a:r>
            <a:endParaRPr lang="zh-CN" altLang="en-US" sz="4000" dirty="0">
              <a:solidFill>
                <a:srgbClr val="D7A780"/>
              </a:solidFill>
              <a:latin typeface="+mj-ea"/>
              <a:ea typeface="+mj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4AAD3A2-5F41-B955-799B-B0F8EDEF18F0}"/>
              </a:ext>
            </a:extLst>
          </p:cNvPr>
          <p:cNvSpPr/>
          <p:nvPr/>
        </p:nvSpPr>
        <p:spPr>
          <a:xfrm>
            <a:off x="2885383" y="3305528"/>
            <a:ext cx="3373235" cy="57278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vote_average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vote_count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popularity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王韵嘉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4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2948D7F6-C48F-359E-5B19-A6A08DEB4F82}"/>
              </a:ext>
            </a:extLst>
          </p:cNvPr>
          <p:cNvSpPr>
            <a:spLocks/>
          </p:cNvSpPr>
          <p:nvPr/>
        </p:nvSpPr>
        <p:spPr bwMode="auto">
          <a:xfrm>
            <a:off x="228600" y="1837326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B17D7F-A879-6E68-43EF-FBC39AC6A95C}"/>
              </a:ext>
            </a:extLst>
          </p:cNvPr>
          <p:cNvSpPr txBox="1"/>
          <p:nvPr/>
        </p:nvSpPr>
        <p:spPr>
          <a:xfrm>
            <a:off x="3425390" y="188149"/>
            <a:ext cx="229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Methodology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B38EE-567B-C523-A7BB-BB33F2B0FC03}"/>
              </a:ext>
            </a:extLst>
          </p:cNvPr>
          <p:cNvSpPr/>
          <p:nvPr/>
        </p:nvSpPr>
        <p:spPr>
          <a:xfrm>
            <a:off x="3739041" y="629138"/>
            <a:ext cx="166591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900">
                <a:ln w="3175">
                  <a:noFill/>
                </a:ln>
                <a:solidFill>
                  <a:srgbClr val="B9766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charset="-122"/>
              </a:rPr>
              <a:t>WORK COMPLETION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1F59B3-E141-7928-185B-8194FF26639E}"/>
              </a:ext>
            </a:extLst>
          </p:cNvPr>
          <p:cNvSpPr txBox="1"/>
          <p:nvPr/>
        </p:nvSpPr>
        <p:spPr>
          <a:xfrm>
            <a:off x="277056" y="744554"/>
            <a:ext cx="3873138" cy="4187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1. Standardized Rating Distribution:</a:t>
            </a: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All rating-related variables were normalized to ensure comparability across scales and to avoid bias from extreme values.</a:t>
            </a: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2. Weighted Popularity Adjustment:</a:t>
            </a: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To avoid overemphasizing either quality or quantity, a balanced weighting strategy was applied:</a:t>
            </a: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Final Score=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𝑓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(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vote_average,vote_count,popularity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where rating quality and popularity were proportionally balanced using z-score normalization and scaling factors.</a:t>
            </a:r>
          </a:p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3. Output Files:</a:t>
            </a: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02_rating_scores.csv — consolidated rating and popularity scores for each movie.</a:t>
            </a: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02_rating_distribution_table.csv — statistical summary of rating dispersion.</a:t>
            </a: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02_rating_summary_states.csv — mean, median, and variance indicators for validation.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cs typeface="思源黑体 CN Normal" panose="020B0400000000000000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A55592-817D-A041-064A-7BBBF959EE2C}"/>
              </a:ext>
            </a:extLst>
          </p:cNvPr>
          <p:cNvGrpSpPr/>
          <p:nvPr/>
        </p:nvGrpSpPr>
        <p:grpSpPr>
          <a:xfrm rot="10800000">
            <a:off x="7570693" y="391260"/>
            <a:ext cx="1295887" cy="233479"/>
            <a:chOff x="4138864" y="4595186"/>
            <a:chExt cx="801353" cy="14437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DD0BA84-F6CC-830E-BDC7-32C6EC63BAB3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4E7A8E3-6AE8-DACE-73A9-56600B0019F5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D9A8961-FF41-449C-DEFE-47B26872A5FE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4900BDD-6FF7-3635-29FC-600A39AFFAB3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D332992-1AAF-FD04-67F5-10DF3193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444" y="949234"/>
            <a:ext cx="2410001" cy="2556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2A47B3-4C8D-C4E0-1903-2AB90E1E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50" y="949234"/>
            <a:ext cx="1650676" cy="31728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9C6F515-7592-4CBC-68DA-3FF3BA910B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" b="42410"/>
          <a:stretch>
            <a:fillRect/>
          </a:stretch>
        </p:blipFill>
        <p:spPr>
          <a:xfrm>
            <a:off x="5223490" y="2638466"/>
            <a:ext cx="3643090" cy="23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3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6BA7-CCD6-F1F9-ACAD-59E75F40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4A4F233E-1EDD-D5A0-77D9-93C5FD8E46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08" r="3808"/>
          <a:stretch/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733E4A8B-A4CE-D611-B09A-1E00E878184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6666" r="6666"/>
          <a:stretch/>
        </p:blipFill>
        <p:spPr/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5D465907-6E06-714A-D601-58FCFB00FA6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778" b="778"/>
          <a:stretch/>
        </p:blipFill>
        <p:spPr/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E054FA-3AB6-BE85-A27B-73C12E3ADF83}"/>
              </a:ext>
            </a:extLst>
          </p:cNvPr>
          <p:cNvSpPr/>
          <p:nvPr/>
        </p:nvSpPr>
        <p:spPr>
          <a:xfrm>
            <a:off x="583474" y="3546521"/>
            <a:ext cx="2472849" cy="1171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kern="0" dirty="0">
                <a:solidFill>
                  <a:schemeClr val="bg1"/>
                </a:solidFill>
                <a:latin typeface="思源黑体 CN Normal" panose="020B0400000000000000" charset="-122"/>
              </a:rPr>
              <a:t>illustrates the standardized rating curve, confirming a mild right-skew typical of user rating systems.</a:t>
            </a:r>
            <a:endParaRPr lang="zh-CN" altLang="en-US" sz="1200" kern="0" dirty="0">
              <a:solidFill>
                <a:schemeClr val="bg1"/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20" name="矩形 19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0CDD3234-0E59-2E1C-184A-FBA266A4AE60}"/>
              </a:ext>
            </a:extLst>
          </p:cNvPr>
          <p:cNvSpPr/>
          <p:nvPr/>
        </p:nvSpPr>
        <p:spPr bwMode="auto">
          <a:xfrm>
            <a:off x="624505" y="3206922"/>
            <a:ext cx="24318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Distribution Analysis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583678-70CC-5255-FAE0-263BD688570C}"/>
              </a:ext>
            </a:extLst>
          </p:cNvPr>
          <p:cNvSpPr/>
          <p:nvPr/>
        </p:nvSpPr>
        <p:spPr>
          <a:xfrm>
            <a:off x="3278777" y="3519162"/>
            <a:ext cx="2595125" cy="61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kern="0" dirty="0">
                <a:solidFill>
                  <a:schemeClr val="bg1"/>
                </a:solidFill>
                <a:latin typeface="思源黑体 CN Normal" panose="020B0400000000000000" charset="-122"/>
              </a:rPr>
              <a:t>showing the highest combined rating-popularity scores.</a:t>
            </a:r>
            <a:endParaRPr lang="zh-CN" altLang="en-US" sz="1200" kern="0" dirty="0">
              <a:solidFill>
                <a:schemeClr val="bg1"/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22" name="矩形 2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9A19728E-CF11-CF3F-53ED-8C105B57084D}"/>
              </a:ext>
            </a:extLst>
          </p:cNvPr>
          <p:cNvSpPr/>
          <p:nvPr/>
        </p:nvSpPr>
        <p:spPr bwMode="auto">
          <a:xfrm>
            <a:off x="3391357" y="3248095"/>
            <a:ext cx="23612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</a:rPr>
              <a:t>Top 10 Rated Movies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B540A49-1F0E-8A67-6D71-93B5E87C4CA8}"/>
              </a:ext>
            </a:extLst>
          </p:cNvPr>
          <p:cNvSpPr/>
          <p:nvPr/>
        </p:nvSpPr>
        <p:spPr>
          <a:xfrm>
            <a:off x="6191794" y="3522422"/>
            <a:ext cx="2327701" cy="1036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kern="0" dirty="0">
                <a:solidFill>
                  <a:schemeClr val="bg1"/>
                </a:solidFill>
                <a:latin typeface="思源黑体 CN Normal" panose="020B0400000000000000" charset="-122"/>
              </a:rPr>
              <a:t>visualizes the relationship between </a:t>
            </a:r>
            <a:r>
              <a:rPr lang="en-US" altLang="zh-CN" sz="1050" kern="0" dirty="0" err="1">
                <a:solidFill>
                  <a:schemeClr val="bg1"/>
                </a:solidFill>
                <a:latin typeface="思源黑体 CN Normal" panose="020B0400000000000000" charset="-122"/>
              </a:rPr>
              <a:t>vote_average</a:t>
            </a:r>
            <a:r>
              <a:rPr lang="en-US" altLang="zh-CN" sz="1050" kern="0" dirty="0">
                <a:solidFill>
                  <a:schemeClr val="bg1"/>
                </a:solidFill>
                <a:latin typeface="思源黑体 CN Normal" panose="020B0400000000000000" charset="-122"/>
              </a:rPr>
              <a:t> and popularity, revealing clusters of niche versus mainstream hits.</a:t>
            </a:r>
            <a:endParaRPr lang="zh-CN" altLang="en-US" sz="1050" kern="0" dirty="0">
              <a:solidFill>
                <a:schemeClr val="bg1"/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24" name="矩形 23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3DA28438-E512-FF0C-F105-546D6769A8D9}"/>
              </a:ext>
            </a:extLst>
          </p:cNvPr>
          <p:cNvSpPr/>
          <p:nvPr/>
        </p:nvSpPr>
        <p:spPr bwMode="auto">
          <a:xfrm>
            <a:off x="6641605" y="3206922"/>
            <a:ext cx="14222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</a:rPr>
              <a:t>Scatter Plot</a:t>
            </a:r>
            <a:endParaRPr lang="zh-CN" altLang="en-US" sz="1600" dirty="0">
              <a:solidFill>
                <a:schemeClr val="bg1"/>
              </a:solidFill>
              <a:latin typeface="+mj-ea"/>
              <a:sym typeface="思源黑体 CN Normal" panose="020B0400000000000000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599E48-9284-9165-E683-BCEA65507067}"/>
              </a:ext>
            </a:extLst>
          </p:cNvPr>
          <p:cNvSpPr txBox="1"/>
          <p:nvPr/>
        </p:nvSpPr>
        <p:spPr>
          <a:xfrm>
            <a:off x="2020389" y="188149"/>
            <a:ext cx="501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Visualization &amp; Key Insights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D5B9A65-1F6A-0F61-725A-452A5581A8E1}"/>
              </a:ext>
            </a:extLst>
          </p:cNvPr>
          <p:cNvSpPr/>
          <p:nvPr/>
        </p:nvSpPr>
        <p:spPr>
          <a:xfrm>
            <a:off x="3739041" y="629138"/>
            <a:ext cx="166591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900">
                <a:ln w="3175">
                  <a:noFill/>
                </a:ln>
                <a:solidFill>
                  <a:srgbClr val="B9766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charset="-122"/>
              </a:rPr>
              <a:t>WORK SUMMARY REVIEW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5C07C47-C742-0AAF-9BBF-E63B6074FB63}"/>
              </a:ext>
            </a:extLst>
          </p:cNvPr>
          <p:cNvGrpSpPr/>
          <p:nvPr/>
        </p:nvGrpSpPr>
        <p:grpSpPr>
          <a:xfrm rot="10800000">
            <a:off x="7570693" y="391260"/>
            <a:ext cx="1295887" cy="233479"/>
            <a:chOff x="4138864" y="4595186"/>
            <a:chExt cx="801353" cy="14437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63C0F6-7C30-BFB6-882C-9F253B98C155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64E2444-A8A3-3006-F60D-EC05428E1934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5A11E5E-B91A-0BCD-BA49-4D3EE5B8D6DA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57F5F86-985B-C5F2-0689-3FF0E8965436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92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660E-C5BA-9509-F427-016E4EDC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1B02B43-0A61-236D-33C9-09EA59007B2A}"/>
              </a:ext>
            </a:extLst>
          </p:cNvPr>
          <p:cNvSpPr txBox="1"/>
          <p:nvPr/>
        </p:nvSpPr>
        <p:spPr>
          <a:xfrm>
            <a:off x="772511" y="1825923"/>
            <a:ext cx="7598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7A780"/>
                </a:solidFill>
                <a:latin typeface="+mj-ea"/>
                <a:ea typeface="+mj-ea"/>
              </a:rPr>
              <a:t>2-3 Business</a:t>
            </a:r>
            <a:endParaRPr lang="zh-CN" altLang="en-US" sz="4000" dirty="0">
              <a:solidFill>
                <a:srgbClr val="D7A780"/>
              </a:solidFill>
              <a:latin typeface="+mj-ea"/>
              <a:ea typeface="+mj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DB68B49-1074-163C-9E34-81262BE3FACC}"/>
              </a:ext>
            </a:extLst>
          </p:cNvPr>
          <p:cNvSpPr/>
          <p:nvPr/>
        </p:nvSpPr>
        <p:spPr>
          <a:xfrm>
            <a:off x="2701681" y="3305528"/>
            <a:ext cx="3740639" cy="57278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budget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revenue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production_companies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武红玮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4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25F23557-6D15-2FE8-EF89-E02F55517C68}"/>
              </a:ext>
            </a:extLst>
          </p:cNvPr>
          <p:cNvSpPr>
            <a:spLocks/>
          </p:cNvSpPr>
          <p:nvPr/>
        </p:nvSpPr>
        <p:spPr bwMode="auto">
          <a:xfrm>
            <a:off x="3275224" y="750942"/>
            <a:ext cx="3355741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8533" y="1121828"/>
            <a:ext cx="4820964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Evaluate the commercial performance of movies using budget, revenue, and production company data.</a:t>
            </a:r>
          </a:p>
        </p:txBody>
      </p:sp>
      <p:sp>
        <p:nvSpPr>
          <p:cNvPr id="7" name="矩形 6"/>
          <p:cNvSpPr/>
          <p:nvPr/>
        </p:nvSpPr>
        <p:spPr>
          <a:xfrm>
            <a:off x="408533" y="750942"/>
            <a:ext cx="93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B9766F"/>
                </a:solidFill>
                <a:latin typeface="+mj-ea"/>
                <a:ea typeface="+mj-ea"/>
                <a:sym typeface="+mn-lt"/>
              </a:rPr>
              <a:t>Goal</a:t>
            </a:r>
            <a:endParaRPr lang="zh-CN" altLang="en-US" sz="2000" dirty="0">
              <a:solidFill>
                <a:srgbClr val="B9766F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B17D7F-A879-6E68-43EF-FBC39AC6A95C}"/>
              </a:ext>
            </a:extLst>
          </p:cNvPr>
          <p:cNvSpPr txBox="1"/>
          <p:nvPr/>
        </p:nvSpPr>
        <p:spPr>
          <a:xfrm>
            <a:off x="1379556" y="153358"/>
            <a:ext cx="654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>
                <a:solidFill>
                  <a:srgbClr val="B9766F"/>
                </a:solidFill>
              </a:rPr>
              <a:t>Overview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9538CF-0497-CEF1-6F9E-FF000A9804CC}"/>
              </a:ext>
            </a:extLst>
          </p:cNvPr>
          <p:cNvGrpSpPr/>
          <p:nvPr/>
        </p:nvGrpSpPr>
        <p:grpSpPr>
          <a:xfrm>
            <a:off x="6834736" y="4444378"/>
            <a:ext cx="1998228" cy="360019"/>
            <a:chOff x="4138864" y="4595186"/>
            <a:chExt cx="801353" cy="144379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DD06F46-1D6C-816F-BA2A-3308C86B6DAB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EA513BD-1D0B-67E7-F9BB-9F035ED0787D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DF7E4C9-E083-2FEB-118D-87540912179F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46666AD-EEE9-C170-CFC2-36A450444BB7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AA80BDA-5FCA-2840-2357-3744BEA72535}"/>
              </a:ext>
            </a:extLst>
          </p:cNvPr>
          <p:cNvSpPr txBox="1"/>
          <p:nvPr/>
        </p:nvSpPr>
        <p:spPr>
          <a:xfrm>
            <a:off x="447721" y="2291444"/>
            <a:ext cx="5138828" cy="255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Main metrics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      Budget (investment level)Revenue (box office return)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      Production companies (brand influence)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Key derived indicators: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      ROI = log(Revenue / (Budget + 1))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      Revenue score (normalized log scale)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      Studio score (bonus for top studios like Disney, Warner,     etc.)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Final composite score: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     0.50 × ROI + 0.35 × Revenue + 0.15 × Studio→ normalized to 0–100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思源黑体 CN Normal" panose="020B040000000000000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6CA369-0612-38D1-8115-D759DF539CF5}"/>
              </a:ext>
            </a:extLst>
          </p:cNvPr>
          <p:cNvSpPr/>
          <p:nvPr/>
        </p:nvSpPr>
        <p:spPr>
          <a:xfrm>
            <a:off x="417094" y="1910329"/>
            <a:ext cx="1524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B9766F"/>
                </a:solidFill>
                <a:latin typeface="+mj-ea"/>
                <a:ea typeface="+mj-ea"/>
                <a:sym typeface="+mn-lt"/>
              </a:rPr>
              <a:t>Content</a:t>
            </a:r>
            <a:endParaRPr lang="zh-CN" altLang="en-US" sz="2000" dirty="0">
              <a:solidFill>
                <a:srgbClr val="B9766F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6D2965-1373-8A84-53DB-D932BF41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52" y="178025"/>
            <a:ext cx="2707257" cy="25717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AC2463B-4710-88AC-0BD2-A72A1B3D9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483" y="2312776"/>
            <a:ext cx="3355741" cy="231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5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5">
            <a:extLst>
              <a:ext uri="{FF2B5EF4-FFF2-40B4-BE49-F238E27FC236}">
                <a16:creationId xmlns:a16="http://schemas.microsoft.com/office/drawing/2014/main" id="{4E419F41-1794-7C5E-1074-0C773F9F4DAF}"/>
              </a:ext>
            </a:extLst>
          </p:cNvPr>
          <p:cNvSpPr>
            <a:spLocks/>
          </p:cNvSpPr>
          <p:nvPr/>
        </p:nvSpPr>
        <p:spPr bwMode="auto">
          <a:xfrm>
            <a:off x="387209" y="2294764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31B314-CAF3-623A-6163-5FE7BB244104}"/>
              </a:ext>
            </a:extLst>
          </p:cNvPr>
          <p:cNvGrpSpPr/>
          <p:nvPr/>
        </p:nvGrpSpPr>
        <p:grpSpPr>
          <a:xfrm>
            <a:off x="8503171" y="244909"/>
            <a:ext cx="412229" cy="170781"/>
            <a:chOff x="5291528" y="341443"/>
            <a:chExt cx="524655" cy="21735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877364F-DA12-6167-2601-5D255F1A6412}"/>
                </a:ext>
              </a:extLst>
            </p:cNvPr>
            <p:cNvSpPr/>
            <p:nvPr/>
          </p:nvSpPr>
          <p:spPr>
            <a:xfrm>
              <a:off x="5291528" y="341443"/>
              <a:ext cx="217357" cy="217357"/>
            </a:xfrm>
            <a:prstGeom prst="ellipse">
              <a:avLst/>
            </a:prstGeom>
            <a:solidFill>
              <a:srgbClr val="D49E86"/>
            </a:solidFill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C555FF6-CC2E-A453-086B-661F79F42F71}"/>
                </a:ext>
              </a:extLst>
            </p:cNvPr>
            <p:cNvSpPr/>
            <p:nvPr/>
          </p:nvSpPr>
          <p:spPr>
            <a:xfrm>
              <a:off x="5598826" y="341443"/>
              <a:ext cx="217357" cy="217357"/>
            </a:xfrm>
            <a:prstGeom prst="ellipse">
              <a:avLst/>
            </a:prstGeom>
            <a:noFill/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F9BFCF9A-B5B5-A765-7F43-1E61E22A3A59}"/>
              </a:ext>
            </a:extLst>
          </p:cNvPr>
          <p:cNvSpPr/>
          <p:nvPr/>
        </p:nvSpPr>
        <p:spPr>
          <a:xfrm>
            <a:off x="691077" y="2095862"/>
            <a:ext cx="30975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sz="3600" spc="-150" dirty="0">
                <a:ln w="3175">
                  <a:noFill/>
                </a:ln>
                <a:solidFill>
                  <a:srgbClr val="B9766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charset="-122"/>
              </a:rPr>
              <a:t>CONTENTS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7A85E50-FFD4-F7D7-9F39-C183BDF8F8A4}"/>
              </a:ext>
            </a:extLst>
          </p:cNvPr>
          <p:cNvGrpSpPr/>
          <p:nvPr/>
        </p:nvGrpSpPr>
        <p:grpSpPr>
          <a:xfrm>
            <a:off x="4571999" y="811602"/>
            <a:ext cx="3856493" cy="817167"/>
            <a:chOff x="5241274" y="1277488"/>
            <a:chExt cx="3303500" cy="70788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9F9F538-A230-9C6F-1773-2E8BE6FAE2CA}"/>
                </a:ext>
              </a:extLst>
            </p:cNvPr>
            <p:cNvSpPr/>
            <p:nvPr/>
          </p:nvSpPr>
          <p:spPr>
            <a:xfrm>
              <a:off x="5241274" y="1325120"/>
              <a:ext cx="365211" cy="369330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1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51EE64-08EC-6F98-045B-4A25EDCDFA70}"/>
                </a:ext>
              </a:extLst>
            </p:cNvPr>
            <p:cNvSpPr txBox="1"/>
            <p:nvPr/>
          </p:nvSpPr>
          <p:spPr>
            <a:xfrm>
              <a:off x="5711782" y="1277488"/>
              <a:ext cx="28329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6600">
                  <a:solidFill>
                    <a:srgbClr val="D7A780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altLang="zh-CN" sz="2000" dirty="0"/>
                <a:t>Project Overview &amp; Team Collaboration</a:t>
              </a:r>
              <a:endParaRPr lang="zh-CN" altLang="en-US" sz="2000" dirty="0">
                <a:solidFill>
                  <a:srgbClr val="B9766F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4D796CD-F1E2-6483-56A6-505E427869FD}"/>
              </a:ext>
            </a:extLst>
          </p:cNvPr>
          <p:cNvGrpSpPr/>
          <p:nvPr/>
        </p:nvGrpSpPr>
        <p:grpSpPr>
          <a:xfrm>
            <a:off x="4571999" y="1755863"/>
            <a:ext cx="3488781" cy="707886"/>
            <a:chOff x="5241274" y="1277488"/>
            <a:chExt cx="2208791" cy="70788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321872-F64F-B6C8-8066-BC0828B3A3CB}"/>
                </a:ext>
              </a:extLst>
            </p:cNvPr>
            <p:cNvSpPr/>
            <p:nvPr/>
          </p:nvSpPr>
          <p:spPr>
            <a:xfrm>
              <a:off x="5241274" y="1325120"/>
              <a:ext cx="269925" cy="426346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2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31D4D83-9B9C-CDCC-6210-870F52E47ABE}"/>
                </a:ext>
              </a:extLst>
            </p:cNvPr>
            <p:cNvSpPr txBox="1"/>
            <p:nvPr/>
          </p:nvSpPr>
          <p:spPr>
            <a:xfrm>
              <a:off x="5589024" y="1277488"/>
              <a:ext cx="1861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6600">
                  <a:solidFill>
                    <a:srgbClr val="D7A780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altLang="zh-CN" sz="2000" dirty="0"/>
                <a:t>Data and Four Analytical Modules </a:t>
              </a:r>
              <a:endParaRPr lang="zh-CN" altLang="en-US" sz="2000" dirty="0">
                <a:solidFill>
                  <a:srgbClr val="B9766F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04FC123-C8EF-BE39-C4B4-B74AAC85107E}"/>
              </a:ext>
            </a:extLst>
          </p:cNvPr>
          <p:cNvGrpSpPr/>
          <p:nvPr/>
        </p:nvGrpSpPr>
        <p:grpSpPr>
          <a:xfrm>
            <a:off x="4571999" y="2590843"/>
            <a:ext cx="4533812" cy="646331"/>
            <a:chOff x="5241273" y="1277488"/>
            <a:chExt cx="4533812" cy="646331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2485456-F8A9-471A-029B-0708C05A8E52}"/>
                </a:ext>
              </a:extLst>
            </p:cNvPr>
            <p:cNvSpPr/>
            <p:nvPr/>
          </p:nvSpPr>
          <p:spPr>
            <a:xfrm>
              <a:off x="5241273" y="1325120"/>
              <a:ext cx="426346" cy="426346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3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EB3C244-2900-A4D1-5738-FC3257CDBE89}"/>
                </a:ext>
              </a:extLst>
            </p:cNvPr>
            <p:cNvSpPr txBox="1"/>
            <p:nvPr/>
          </p:nvSpPr>
          <p:spPr>
            <a:xfrm>
              <a:off x="5790543" y="1277488"/>
              <a:ext cx="39845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6600">
                  <a:solidFill>
                    <a:srgbClr val="D7A780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altLang="zh-CN" sz="1800" dirty="0"/>
                <a:t>Integration and Personalized Recommendation</a:t>
              </a:r>
              <a:endParaRPr lang="zh-CN" altLang="en-US" sz="1800" dirty="0">
                <a:solidFill>
                  <a:srgbClr val="B9766F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128A6BE-D04D-A1B9-7E5F-19FE4F8628A0}"/>
              </a:ext>
            </a:extLst>
          </p:cNvPr>
          <p:cNvGrpSpPr/>
          <p:nvPr/>
        </p:nvGrpSpPr>
        <p:grpSpPr>
          <a:xfrm>
            <a:off x="4572000" y="3364268"/>
            <a:ext cx="3856492" cy="707886"/>
            <a:chOff x="5241274" y="1277488"/>
            <a:chExt cx="2208791" cy="144948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4914D29-A3F5-D307-F08E-F621BE85848F}"/>
                </a:ext>
              </a:extLst>
            </p:cNvPr>
            <p:cNvSpPr/>
            <p:nvPr/>
          </p:nvSpPr>
          <p:spPr>
            <a:xfrm>
              <a:off x="5241274" y="1325120"/>
              <a:ext cx="244188" cy="872994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4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B2D5357-8836-1700-F425-F3A14F2BA32C}"/>
                </a:ext>
              </a:extLst>
            </p:cNvPr>
            <p:cNvSpPr txBox="1"/>
            <p:nvPr/>
          </p:nvSpPr>
          <p:spPr>
            <a:xfrm>
              <a:off x="5555866" y="1277488"/>
              <a:ext cx="1894199" cy="144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6600">
                  <a:solidFill>
                    <a:srgbClr val="D7A780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altLang="zh-CN" sz="2000" dirty="0"/>
                <a:t>Visualization &amp; Final Deliverables</a:t>
              </a:r>
              <a:endParaRPr lang="zh-CN" altLang="en-US" sz="2000" dirty="0">
                <a:solidFill>
                  <a:srgbClr val="B9766F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982E3F3-9C8A-C992-3BFC-FBEE9668EBFA}"/>
              </a:ext>
            </a:extLst>
          </p:cNvPr>
          <p:cNvGrpSpPr/>
          <p:nvPr/>
        </p:nvGrpSpPr>
        <p:grpSpPr>
          <a:xfrm>
            <a:off x="4571999" y="4199249"/>
            <a:ext cx="3856492" cy="707886"/>
            <a:chOff x="5241274" y="1277488"/>
            <a:chExt cx="2208791" cy="144948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6BE5EB2-7AA7-3A7C-9BEE-47BC2E655D48}"/>
                </a:ext>
              </a:extLst>
            </p:cNvPr>
            <p:cNvSpPr/>
            <p:nvPr/>
          </p:nvSpPr>
          <p:spPr>
            <a:xfrm>
              <a:off x="5241274" y="1325120"/>
              <a:ext cx="244188" cy="872994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5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028BD67-C440-54A5-630D-3F4CC2A64461}"/>
                </a:ext>
              </a:extLst>
            </p:cNvPr>
            <p:cNvSpPr txBox="1"/>
            <p:nvPr/>
          </p:nvSpPr>
          <p:spPr>
            <a:xfrm>
              <a:off x="5555866" y="1277488"/>
              <a:ext cx="1894199" cy="144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6600">
                  <a:solidFill>
                    <a:srgbClr val="D7A780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altLang="zh-CN" sz="2000" dirty="0"/>
                <a:t>Conclusion &amp; Future Work</a:t>
              </a:r>
              <a:endParaRPr lang="zh-CN" altLang="en-US" sz="2000" dirty="0">
                <a:solidFill>
                  <a:srgbClr val="B976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18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BA8CF49-F78C-5421-F0D5-096D51B08CF3}"/>
              </a:ext>
            </a:extLst>
          </p:cNvPr>
          <p:cNvSpPr>
            <a:spLocks/>
          </p:cNvSpPr>
          <p:nvPr/>
        </p:nvSpPr>
        <p:spPr bwMode="auto">
          <a:xfrm>
            <a:off x="5555292" y="784162"/>
            <a:ext cx="3355741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B17D7F-A879-6E68-43EF-FBC39AC6A95C}"/>
              </a:ext>
            </a:extLst>
          </p:cNvPr>
          <p:cNvSpPr txBox="1"/>
          <p:nvPr/>
        </p:nvSpPr>
        <p:spPr>
          <a:xfrm>
            <a:off x="1319348" y="163487"/>
            <a:ext cx="669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>
                <a:solidFill>
                  <a:srgbClr val="B9766F"/>
                </a:solidFill>
              </a:rPr>
              <a:t>Insights from Data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2DF0E2E-529D-DA71-3A5B-DC74E7094022}"/>
              </a:ext>
            </a:extLst>
          </p:cNvPr>
          <p:cNvGrpSpPr/>
          <p:nvPr/>
        </p:nvGrpSpPr>
        <p:grpSpPr>
          <a:xfrm>
            <a:off x="3905539" y="2290295"/>
            <a:ext cx="5460558" cy="1264000"/>
            <a:chOff x="3365610" y="2743141"/>
            <a:chExt cx="5460558" cy="12640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B390E28-DE73-03DB-3B0D-5BD5CD701DCD}"/>
                </a:ext>
              </a:extLst>
            </p:cNvPr>
            <p:cNvSpPr/>
            <p:nvPr/>
          </p:nvSpPr>
          <p:spPr>
            <a:xfrm>
              <a:off x="3365610" y="2828243"/>
              <a:ext cx="365760" cy="365760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2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20" name="矩形 19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>
              <a:extLst>
                <a:ext uri="{FF2B5EF4-FFF2-40B4-BE49-F238E27FC236}">
                  <a16:creationId xmlns:a16="http://schemas.microsoft.com/office/drawing/2014/main" id="{C3A0A055-F8CA-B2C1-4419-BFAF8B5AC2E1}"/>
                </a:ext>
              </a:extLst>
            </p:cNvPr>
            <p:cNvSpPr/>
            <p:nvPr/>
          </p:nvSpPr>
          <p:spPr>
            <a:xfrm>
              <a:off x="3852482" y="2743141"/>
              <a:ext cx="4973686" cy="1264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b="1" kern="0" dirty="0">
                  <a:solidFill>
                    <a:srgbClr val="B9766F"/>
                  </a:solidFill>
                  <a:latin typeface="+mn-ea"/>
                  <a:sym typeface="+mn-lt"/>
                </a:rPr>
                <a:t>Studio Effect</a:t>
              </a: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Movies backed by 2+ major studios show significantly higher average scores.</a:t>
              </a: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Confirms brand and distribution advantages.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6CAECD-0BBB-792E-021A-10A2466C8809}"/>
              </a:ext>
            </a:extLst>
          </p:cNvPr>
          <p:cNvGrpSpPr/>
          <p:nvPr/>
        </p:nvGrpSpPr>
        <p:grpSpPr>
          <a:xfrm>
            <a:off x="3949083" y="3789220"/>
            <a:ext cx="5055579" cy="987001"/>
            <a:chOff x="3365610" y="3989517"/>
            <a:chExt cx="5460558" cy="987001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6FF0FE2-540E-A2D7-D6BB-AC5F63CEB7A7}"/>
                </a:ext>
              </a:extLst>
            </p:cNvPr>
            <p:cNvSpPr/>
            <p:nvPr/>
          </p:nvSpPr>
          <p:spPr>
            <a:xfrm>
              <a:off x="3365610" y="4079909"/>
              <a:ext cx="365760" cy="365760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+mj-ea"/>
                  <a:ea typeface="+mj-ea"/>
                </a:rPr>
                <a:t>3</a:t>
              </a:r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22" name="矩形 21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>
              <a:extLst>
                <a:ext uri="{FF2B5EF4-FFF2-40B4-BE49-F238E27FC236}">
                  <a16:creationId xmlns:a16="http://schemas.microsoft.com/office/drawing/2014/main" id="{80919103-D3A5-51B3-B499-385FC23396A8}"/>
                </a:ext>
              </a:extLst>
            </p:cNvPr>
            <p:cNvSpPr/>
            <p:nvPr/>
          </p:nvSpPr>
          <p:spPr>
            <a:xfrm>
              <a:off x="3852482" y="3989517"/>
              <a:ext cx="4973686" cy="987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b="1" kern="0" dirty="0">
                  <a:solidFill>
                    <a:srgbClr val="B9766F"/>
                  </a:solidFill>
                  <a:latin typeface="+mn-ea"/>
                  <a:sym typeface="+mn-lt"/>
                </a:rPr>
                <a:t>ROI and Score Alignment</a:t>
              </a: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Component score increases consistently with ROI → formula validated.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9D31B7C-7C03-25CC-0B8F-362FFE397D2C}"/>
              </a:ext>
            </a:extLst>
          </p:cNvPr>
          <p:cNvGrpSpPr/>
          <p:nvPr/>
        </p:nvGrpSpPr>
        <p:grpSpPr>
          <a:xfrm>
            <a:off x="3918604" y="892384"/>
            <a:ext cx="5025099" cy="1264000"/>
            <a:chOff x="3365610" y="1845970"/>
            <a:chExt cx="5460558" cy="1264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92BA32C-37B4-CC81-3396-242FCAD8641A}"/>
                </a:ext>
              </a:extLst>
            </p:cNvPr>
            <p:cNvSpPr/>
            <p:nvPr/>
          </p:nvSpPr>
          <p:spPr>
            <a:xfrm>
              <a:off x="3365610" y="1916207"/>
              <a:ext cx="365760" cy="365760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+mj-ea"/>
                  <a:ea typeface="+mj-ea"/>
                </a:rPr>
                <a:t>1</a:t>
              </a:r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25" name="矩形 24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>
              <a:extLst>
                <a:ext uri="{FF2B5EF4-FFF2-40B4-BE49-F238E27FC236}">
                  <a16:creationId xmlns:a16="http://schemas.microsoft.com/office/drawing/2014/main" id="{E2083E81-93A7-3CC3-9A69-E31C0A0ADBA7}"/>
                </a:ext>
              </a:extLst>
            </p:cNvPr>
            <p:cNvSpPr/>
            <p:nvPr/>
          </p:nvSpPr>
          <p:spPr>
            <a:xfrm>
              <a:off x="3852482" y="1845970"/>
              <a:ext cx="4973686" cy="1264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b="1" kern="0" dirty="0">
                  <a:solidFill>
                    <a:srgbClr val="B9766F"/>
                  </a:solidFill>
                  <a:latin typeface="+mn-ea"/>
                  <a:sym typeface="+mn-lt"/>
                </a:rPr>
                <a:t>Budget–Revenue Relationship</a:t>
              </a: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Positive correlation observed (log–log scale).</a:t>
              </a: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ROI≈1 line marks breakeven; only a small set of films surpass ROI&gt;2.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57D172A-BFFE-A0A6-A474-111DFD70A4C0}"/>
              </a:ext>
            </a:extLst>
          </p:cNvPr>
          <p:cNvGrpSpPr/>
          <p:nvPr/>
        </p:nvGrpSpPr>
        <p:grpSpPr>
          <a:xfrm>
            <a:off x="7629894" y="912041"/>
            <a:ext cx="1129743" cy="203545"/>
            <a:chOff x="4138864" y="4595186"/>
            <a:chExt cx="801353" cy="144379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C945FDD-780E-89E1-33F7-4A75CC664456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26C7D85-B5B2-62E8-CDE3-845E275F436B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B3C9172-1429-BA09-F78F-08A49F45FEF4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3901F34-6FAC-40F0-BCA9-5B29DCEB2527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A8B52CF-BA53-3EFF-B0C7-B73806BA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02" y="2886042"/>
            <a:ext cx="3268005" cy="21578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9753EA6-E5B6-7E96-A971-F8C288E48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67" y="946419"/>
            <a:ext cx="3268005" cy="16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5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4A04B-607C-CF21-C127-441D9701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78D850A-C708-9D9C-ED0C-D5082184B13E}"/>
              </a:ext>
            </a:extLst>
          </p:cNvPr>
          <p:cNvSpPr txBox="1"/>
          <p:nvPr/>
        </p:nvSpPr>
        <p:spPr>
          <a:xfrm>
            <a:off x="914400" y="188149"/>
            <a:ext cx="675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>
                <a:solidFill>
                  <a:srgbClr val="B9766F"/>
                </a:solidFill>
              </a:rPr>
              <a:t>Top Performers &amp; Conclusions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788230-28CB-85C7-33E4-3EFF7C387DDC}"/>
              </a:ext>
            </a:extLst>
          </p:cNvPr>
          <p:cNvGrpSpPr/>
          <p:nvPr/>
        </p:nvGrpSpPr>
        <p:grpSpPr>
          <a:xfrm rot="10800000">
            <a:off x="7570693" y="391260"/>
            <a:ext cx="1295887" cy="233479"/>
            <a:chOff x="4138864" y="4595186"/>
            <a:chExt cx="801353" cy="14437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B6645E-90B4-9F56-622E-8B7B6639EEF4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5926DB8-C4CE-F3BB-2ED1-45064A83AC90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1D35F43-146C-EB40-7988-071EBAFD74C4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9C052C4-5266-F534-BC7E-9DA3B385F6EF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62006BDA-35D9-FBFA-63ED-AAB9C50031CF}"/>
              </a:ext>
            </a:extLst>
          </p:cNvPr>
          <p:cNvSpPr>
            <a:spLocks/>
          </p:cNvSpPr>
          <p:nvPr/>
        </p:nvSpPr>
        <p:spPr bwMode="auto">
          <a:xfrm>
            <a:off x="368386" y="1642560"/>
            <a:ext cx="3355741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C78D3F1-50B6-0B7D-ADA4-AA7B2EF09751}"/>
              </a:ext>
            </a:extLst>
          </p:cNvPr>
          <p:cNvGrpSpPr/>
          <p:nvPr/>
        </p:nvGrpSpPr>
        <p:grpSpPr>
          <a:xfrm>
            <a:off x="225326" y="2632913"/>
            <a:ext cx="4324831" cy="2094997"/>
            <a:chOff x="216618" y="2702582"/>
            <a:chExt cx="4324831" cy="2094997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23D7776-CD33-0B3A-A4B5-B6D763C92D0B}"/>
                </a:ext>
              </a:extLst>
            </p:cNvPr>
            <p:cNvSpPr/>
            <p:nvPr/>
          </p:nvSpPr>
          <p:spPr>
            <a:xfrm>
              <a:off x="216618" y="2789164"/>
              <a:ext cx="365760" cy="365760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j-ea"/>
                  <a:ea typeface="+mj-ea"/>
                </a:rPr>
                <a:t>2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63" name="矩形 62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>
              <a:extLst>
                <a:ext uri="{FF2B5EF4-FFF2-40B4-BE49-F238E27FC236}">
                  <a16:creationId xmlns:a16="http://schemas.microsoft.com/office/drawing/2014/main" id="{AA43CA32-329C-0545-26AB-827DEDE0FF87}"/>
                </a:ext>
              </a:extLst>
            </p:cNvPr>
            <p:cNvSpPr/>
            <p:nvPr/>
          </p:nvSpPr>
          <p:spPr>
            <a:xfrm>
              <a:off x="684949" y="2702582"/>
              <a:ext cx="3856500" cy="2094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b="1" kern="0" dirty="0">
                  <a:solidFill>
                    <a:srgbClr val="B9766F"/>
                  </a:solidFill>
                  <a:latin typeface="+mn-ea"/>
                  <a:sym typeface="+mn-lt"/>
                </a:rPr>
                <a:t>Key findings</a:t>
              </a: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High ROI can come from either strong returns or low budgets.</a:t>
              </a: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 </a:t>
              </a:r>
              <a:endPara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lt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Studio partnerships play a measurable role in commercial success.</a:t>
              </a: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 </a:t>
              </a:r>
              <a:endPara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lt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Scoring framework is stable and can generalize to larger datasets.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211955-B0A5-72E7-C966-E9C7696E5132}"/>
              </a:ext>
            </a:extLst>
          </p:cNvPr>
          <p:cNvGrpSpPr/>
          <p:nvPr/>
        </p:nvGrpSpPr>
        <p:grpSpPr>
          <a:xfrm>
            <a:off x="185506" y="964946"/>
            <a:ext cx="4355943" cy="1494833"/>
            <a:chOff x="185506" y="1134763"/>
            <a:chExt cx="4355943" cy="1494833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9342C82-EAA9-1FBA-9D29-B2004BD10314}"/>
                </a:ext>
              </a:extLst>
            </p:cNvPr>
            <p:cNvSpPr/>
            <p:nvPr/>
          </p:nvSpPr>
          <p:spPr>
            <a:xfrm>
              <a:off x="185506" y="1188480"/>
              <a:ext cx="365760" cy="365760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+mj-ea"/>
                  <a:ea typeface="+mj-ea"/>
                </a:rPr>
                <a:t>1</a:t>
              </a:r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66" name="矩形 65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>
              <a:extLst>
                <a:ext uri="{FF2B5EF4-FFF2-40B4-BE49-F238E27FC236}">
                  <a16:creationId xmlns:a16="http://schemas.microsoft.com/office/drawing/2014/main" id="{DBB1C7BA-36D0-48E5-E930-F1CFA0124D31}"/>
                </a:ext>
              </a:extLst>
            </p:cNvPr>
            <p:cNvSpPr/>
            <p:nvPr/>
          </p:nvSpPr>
          <p:spPr>
            <a:xfrm>
              <a:off x="684949" y="1134763"/>
              <a:ext cx="3856500" cy="1494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400" b="1" kern="0" dirty="0">
                  <a:solidFill>
                    <a:srgbClr val="B9766F"/>
                  </a:solidFill>
                  <a:latin typeface="+mn-ea"/>
                  <a:sym typeface="+mn-lt"/>
                </a:rPr>
                <a:t>Top 20 films by Business Score</a:t>
              </a: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Mix of high-budget blockbusters and efficient mid-budget hits.</a:t>
              </a:r>
              <a:r>
                <a:rPr lang="zh-CN" altLang="en-US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 </a:t>
              </a:r>
              <a:endPara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lt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lt"/>
                </a:rPr>
                <a:t>Studios like Disney, Universal, Warner Bros dominate the top ranks.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CBC2FFA1-E95F-2DD9-BD1B-87BBFD51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1" y="827850"/>
            <a:ext cx="4020734" cy="38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0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22E54-9BDE-1C0B-061F-BB809B6E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BEF3612-710D-D005-F3A2-B0F17FD4EC6F}"/>
              </a:ext>
            </a:extLst>
          </p:cNvPr>
          <p:cNvSpPr txBox="1"/>
          <p:nvPr/>
        </p:nvSpPr>
        <p:spPr>
          <a:xfrm>
            <a:off x="715361" y="1837972"/>
            <a:ext cx="7598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7A780"/>
                </a:solidFill>
                <a:latin typeface="+mj-ea"/>
                <a:ea typeface="+mj-ea"/>
              </a:rPr>
              <a:t>2-4 Time &amp; Locale</a:t>
            </a:r>
            <a:endParaRPr lang="zh-CN" altLang="en-US" sz="4000" dirty="0">
              <a:solidFill>
                <a:srgbClr val="D7A780"/>
              </a:solidFill>
              <a:latin typeface="+mj-ea"/>
              <a:ea typeface="+mj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4A46713-D8FC-24ED-7145-5D83CD7747F9}"/>
              </a:ext>
            </a:extLst>
          </p:cNvPr>
          <p:cNvSpPr/>
          <p:nvPr/>
        </p:nvSpPr>
        <p:spPr>
          <a:xfrm>
            <a:off x="2204430" y="3305528"/>
            <a:ext cx="4735140" cy="57278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elease_date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runtime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spoken_languages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original_language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李尚泽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88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A8DD8-849E-6E6B-1E25-D8656244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981C54-8D4A-C5FF-C8E4-98F167A946BC}"/>
              </a:ext>
            </a:extLst>
          </p:cNvPr>
          <p:cNvSpPr txBox="1"/>
          <p:nvPr/>
        </p:nvSpPr>
        <p:spPr>
          <a:xfrm>
            <a:off x="285751" y="122925"/>
            <a:ext cx="5801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time &amp; locale analysis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81970E-EE68-EF5B-F85A-9C6C26C16B37}"/>
              </a:ext>
            </a:extLst>
          </p:cNvPr>
          <p:cNvSpPr txBox="1"/>
          <p:nvPr/>
        </p:nvSpPr>
        <p:spPr>
          <a:xfrm>
            <a:off x="1630864" y="3231468"/>
            <a:ext cx="65606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notes: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 underwent heuristic unit normalization (&gt;10000→ms, &gt;500→s);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 exclude &gt;500 min outliers for clarity;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Spoken_languages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parsed from JSON/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/list and have English fallback labels.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形 9" descr="灯泡和齿轮 纯色填充">
            <a:extLst>
              <a:ext uri="{FF2B5EF4-FFF2-40B4-BE49-F238E27FC236}">
                <a16:creationId xmlns:a16="http://schemas.microsoft.com/office/drawing/2014/main" id="{65FE3647-7DC4-4EC7-D4B0-9C7D6362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914" y="3586310"/>
            <a:ext cx="914400" cy="914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72AF56-46BB-B06C-DBB7-104B606FCA49}"/>
              </a:ext>
            </a:extLst>
          </p:cNvPr>
          <p:cNvSpPr txBox="1"/>
          <p:nvPr/>
        </p:nvSpPr>
        <p:spPr>
          <a:xfrm>
            <a:off x="471282" y="646145"/>
            <a:ext cx="81202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performed systematic cleaning, diagnostics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scoring for the Time / Language / Locale fields in the dataset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Concretely, this included: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normalizing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release_date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heuristically normalizing runtime and flagging extreme values for manual review;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spoken_languages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multiple input to extract language names or ISO codes, and providing English fallbacks to ensure labels render across machines;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original_language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computing a binary match against the target user language.</a:t>
            </a:r>
          </a:p>
        </p:txBody>
      </p:sp>
    </p:spTree>
    <p:extLst>
      <p:ext uri="{BB962C8B-B14F-4D97-AF65-F5344CB8AC3E}">
        <p14:creationId xmlns:p14="http://schemas.microsoft.com/office/powerpoint/2010/main" val="148098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3DD7E5-F0EC-B6E9-D6CC-38F56B50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909742"/>
            <a:ext cx="5727700" cy="22910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16A5C9-DC7B-EA4B-4647-57EBA7854143}"/>
              </a:ext>
            </a:extLst>
          </p:cNvPr>
          <p:cNvSpPr txBox="1"/>
          <p:nvPr/>
        </p:nvSpPr>
        <p:spPr>
          <a:xfrm>
            <a:off x="336550" y="3397250"/>
            <a:ext cx="4235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 years concentrate in recent decades (notably post-2000), indicating the dataset skews toward newer films.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0CC115-8050-B472-75A6-B6958279FA47}"/>
              </a:ext>
            </a:extLst>
          </p:cNvPr>
          <p:cNvSpPr txBox="1"/>
          <p:nvPr/>
        </p:nvSpPr>
        <p:spPr>
          <a:xfrm>
            <a:off x="457200" y="315088"/>
            <a:ext cx="344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 year distribution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E4F2BE-F5BA-970F-76BD-069AB2DAAF6D}"/>
              </a:ext>
            </a:extLst>
          </p:cNvPr>
          <p:cNvSpPr txBox="1"/>
          <p:nvPr/>
        </p:nvSpPr>
        <p:spPr>
          <a:xfrm>
            <a:off x="4610100" y="3397250"/>
            <a:ext cx="4533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Release_year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extracted from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release_date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year-only or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unparsable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cases are flagged in the quality table.</a:t>
            </a:r>
          </a:p>
          <a:p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CDC964-A958-7DF6-48F6-75812587FFBC}"/>
              </a:ext>
            </a:extLst>
          </p:cNvPr>
          <p:cNvSpPr txBox="1"/>
          <p:nvPr/>
        </p:nvSpPr>
        <p:spPr>
          <a:xfrm>
            <a:off x="6520069" y="205410"/>
            <a:ext cx="3472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Perpetua Titling MT" panose="02020502060505020804" pitchFamily="18" charset="0"/>
              </a:rPr>
              <a:t>Part 1	TIME</a:t>
            </a:r>
            <a:endParaRPr lang="zh-CN" altLang="en-US" sz="2400" b="1" dirty="0">
              <a:latin typeface="Perpetua Titling MT" panose="020205020605050208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83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7606C66-8114-C0C7-5D84-08B65601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780" y="893290"/>
            <a:ext cx="5376220" cy="26881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3687BC-7DE2-8682-F460-0CBB88C2F51D}"/>
              </a:ext>
            </a:extLst>
          </p:cNvPr>
          <p:cNvSpPr txBox="1"/>
          <p:nvPr/>
        </p:nvSpPr>
        <p:spPr>
          <a:xfrm>
            <a:off x="361403" y="1311681"/>
            <a:ext cx="295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concentrates at 10–30 years, peaking around ~20; distribution is right-skewed with a long tail to older films.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E7A75F-118E-D2C9-3219-DFE7C4CCDEDF}"/>
              </a:ext>
            </a:extLst>
          </p:cNvPr>
          <p:cNvSpPr txBox="1"/>
          <p:nvPr/>
        </p:nvSpPr>
        <p:spPr>
          <a:xfrm>
            <a:off x="361403" y="2930401"/>
            <a:ext cx="2985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is derived 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release_date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unparsable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records were excluded; recency = exp(-age / tau) with tau=2.</a:t>
            </a:r>
          </a:p>
          <a:p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668252-EEAC-AD94-DBC2-421B4374AB9E}"/>
              </a:ext>
            </a:extLst>
          </p:cNvPr>
          <p:cNvSpPr txBox="1"/>
          <p:nvPr/>
        </p:nvSpPr>
        <p:spPr>
          <a:xfrm>
            <a:off x="508000" y="312392"/>
            <a:ext cx="2330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distribution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4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713436-E75F-D651-0674-08CDEEF4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7040"/>
            <a:ext cx="4384816" cy="2192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B8659C-EA52-A5D8-C46C-229858F5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14625"/>
            <a:ext cx="4384816" cy="21924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B04F89-50D5-2472-E838-F51215CA333D}"/>
              </a:ext>
            </a:extLst>
          </p:cNvPr>
          <p:cNvSpPr txBox="1"/>
          <p:nvPr/>
        </p:nvSpPr>
        <p:spPr>
          <a:xfrm>
            <a:off x="397565" y="3011882"/>
            <a:ext cx="393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 median ~100 min, IQR roughly ~85–140 min; some mild upper outliers exist but are within 500 min.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8DEC92-AE8B-56EE-3FF1-258901BFCFE7}"/>
              </a:ext>
            </a:extLst>
          </p:cNvPr>
          <p:cNvSpPr txBox="1"/>
          <p:nvPr/>
        </p:nvSpPr>
        <p:spPr>
          <a:xfrm>
            <a:off x="397565" y="1094422"/>
            <a:ext cx="393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Missingness across key fields is very low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spoken_languages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slightly higher but ~1%); overall data quality is good for scoring and modeling.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A08635-5087-DC56-AAF6-8F9F37F9FD6B}"/>
              </a:ext>
            </a:extLst>
          </p:cNvPr>
          <p:cNvSpPr txBox="1"/>
          <p:nvPr/>
        </p:nvSpPr>
        <p:spPr>
          <a:xfrm>
            <a:off x="397565" y="347040"/>
            <a:ext cx="330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handling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FB2A00E-49BF-8B4F-7174-A9DC8EE52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38" y="2403507"/>
            <a:ext cx="3207026" cy="2672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08C934-7C66-3262-81BF-F88C2BC2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43" y="138040"/>
            <a:ext cx="4384816" cy="21924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90386B-171D-47C5-349B-C4431F4C989E}"/>
              </a:ext>
            </a:extLst>
          </p:cNvPr>
          <p:cNvSpPr txBox="1"/>
          <p:nvPr/>
        </p:nvSpPr>
        <p:spPr>
          <a:xfrm>
            <a:off x="246849" y="954156"/>
            <a:ext cx="4066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runtime distribution demonstrates that the majority of movies fall within the typical runtime of 80-130 minutes, with a few outliers that extend far beyond 200 minutes.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information is valuable for assessing the optimal length for movies targeted to particular audiences.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998578-2D7F-D7DF-8F02-E192410B28D0}"/>
              </a:ext>
            </a:extLst>
          </p:cNvPr>
          <p:cNvSpPr txBox="1"/>
          <p:nvPr/>
        </p:nvSpPr>
        <p:spPr>
          <a:xfrm>
            <a:off x="397564" y="331304"/>
            <a:ext cx="294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8D49A7-56A5-6373-7DE9-44D32C5291C3}"/>
              </a:ext>
            </a:extLst>
          </p:cNvPr>
          <p:cNvSpPr txBox="1"/>
          <p:nvPr/>
        </p:nvSpPr>
        <p:spPr>
          <a:xfrm>
            <a:off x="761999" y="3525079"/>
            <a:ext cx="373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</a:rPr>
              <a:t>Scatter shows little trend of runtime changing with age ---- both new and old films mostly cluster around ~80-150 min.</a:t>
            </a:r>
            <a:endParaRPr lang="zh-CN" altLang="en-US" dirty="0">
              <a:latin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1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6727F1-4C74-313B-BCCC-DD34EFBA5679}"/>
              </a:ext>
            </a:extLst>
          </p:cNvPr>
          <p:cNvSpPr txBox="1"/>
          <p:nvPr/>
        </p:nvSpPr>
        <p:spPr>
          <a:xfrm>
            <a:off x="6029739" y="20541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Perpetua Titling MT" panose="02020502060505020804" pitchFamily="18" charset="0"/>
              </a:rPr>
              <a:t>Part 2	locale</a:t>
            </a:r>
            <a:endParaRPr lang="zh-CN" altLang="en-US" sz="2400" b="1" dirty="0">
              <a:latin typeface="Perpetua Titling MT" panose="020205020605050208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FD6C34-943B-4C92-DBCC-2B6B2483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1" y="723072"/>
            <a:ext cx="4055165" cy="20275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7301E7-AA28-9A4E-3712-ACE39CEFB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80" y="3120886"/>
            <a:ext cx="4055165" cy="17426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EE4042-AAFE-CBDD-238B-9C1BC8981A29}"/>
              </a:ext>
            </a:extLst>
          </p:cNvPr>
          <p:cNvSpPr txBox="1"/>
          <p:nvPr/>
        </p:nvSpPr>
        <p:spPr>
          <a:xfrm>
            <a:off x="4518994" y="1136698"/>
            <a:ext cx="4366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English- and recent-film-heavy; runtimes cluster near ideal length (about 100-110 min); low missingness supports direct use of scores.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30C2AB-7616-8E4A-2E99-96D95862EF0C}"/>
              </a:ext>
            </a:extLst>
          </p:cNvPr>
          <p:cNvSpPr txBox="1"/>
          <p:nvPr/>
        </p:nvSpPr>
        <p:spPr>
          <a:xfrm>
            <a:off x="4625008" y="3276096"/>
            <a:ext cx="4366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93.8% of samples include target language '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spoken_languages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original_language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high coverage for English users.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7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DB05B0-6B6A-00BA-48DC-2792151142BC}"/>
              </a:ext>
            </a:extLst>
          </p:cNvPr>
          <p:cNvSpPr txBox="1"/>
          <p:nvPr/>
        </p:nvSpPr>
        <p:spPr>
          <a:xfrm>
            <a:off x="649357" y="172278"/>
            <a:ext cx="4094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&amp; recommendations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3A804C-EA94-A0A0-1EBF-0DEB0BA98A73}"/>
              </a:ext>
            </a:extLst>
          </p:cNvPr>
          <p:cNvSpPr txBox="1"/>
          <p:nvPr/>
        </p:nvSpPr>
        <p:spPr>
          <a:xfrm>
            <a:off x="2809460" y="1288270"/>
            <a:ext cx="5453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English- and recent-film-heavy; runtimes cluster near ideal length (about 100-110 min); low missingness supports direct use of scores.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301B43-4113-6B7E-FFBE-B281C4633770}"/>
              </a:ext>
            </a:extLst>
          </p:cNvPr>
          <p:cNvSpPr txBox="1"/>
          <p:nvPr/>
        </p:nvSpPr>
        <p:spPr>
          <a:xfrm>
            <a:off x="2809460" y="2839568"/>
            <a:ext cx="6122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 &amp; actions : Manually sample extreme runtimes (top-20) for validation; make unit-detection rules configurable; to preserve non-Latin labels across machines, include Noto fonts in project and load them at runtime.</a:t>
            </a:r>
          </a:p>
        </p:txBody>
      </p:sp>
      <p:pic>
        <p:nvPicPr>
          <p:cNvPr id="9" name="图形 8" descr="场记板 纯色填充">
            <a:extLst>
              <a:ext uri="{FF2B5EF4-FFF2-40B4-BE49-F238E27FC236}">
                <a16:creationId xmlns:a16="http://schemas.microsoft.com/office/drawing/2014/main" id="{3AE1DC4E-A431-EA00-6B51-2E971B20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74" y="1299956"/>
            <a:ext cx="914400" cy="914400"/>
          </a:xfrm>
          <a:prstGeom prst="rect">
            <a:avLst/>
          </a:prstGeom>
        </p:spPr>
      </p:pic>
      <p:pic>
        <p:nvPicPr>
          <p:cNvPr id="11" name="图形 10" descr="地球仪: 美洲 纯色填充">
            <a:extLst>
              <a:ext uri="{FF2B5EF4-FFF2-40B4-BE49-F238E27FC236}">
                <a16:creationId xmlns:a16="http://schemas.microsoft.com/office/drawing/2014/main" id="{750B25C0-21C2-9C27-0787-308CD6070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984" y="3044087"/>
            <a:ext cx="914400" cy="914400"/>
          </a:xfrm>
          <a:prstGeom prst="rect">
            <a:avLst/>
          </a:prstGeom>
        </p:spPr>
      </p:pic>
      <p:pic>
        <p:nvPicPr>
          <p:cNvPr id="13" name="图形 12" descr="地球仪 - 亚洲 纯色填充">
            <a:extLst>
              <a:ext uri="{FF2B5EF4-FFF2-40B4-BE49-F238E27FC236}">
                <a16:creationId xmlns:a16="http://schemas.microsoft.com/office/drawing/2014/main" id="{F6D4170E-4056-C8F1-F036-1AD4B1947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6522" y="3056105"/>
            <a:ext cx="914400" cy="914400"/>
          </a:xfrm>
          <a:prstGeom prst="rect">
            <a:avLst/>
          </a:prstGeom>
        </p:spPr>
      </p:pic>
      <p:pic>
        <p:nvPicPr>
          <p:cNvPr id="15" name="图形 14" descr="地球仪: 非洲和欧洲 纯色填充">
            <a:extLst>
              <a:ext uri="{FF2B5EF4-FFF2-40B4-BE49-F238E27FC236}">
                <a16:creationId xmlns:a16="http://schemas.microsoft.com/office/drawing/2014/main" id="{4CE25E36-CAEE-91FC-B16E-5D2D992ED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784" y="30561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31B314-CAF3-623A-6163-5FE7BB244104}"/>
              </a:ext>
            </a:extLst>
          </p:cNvPr>
          <p:cNvGrpSpPr/>
          <p:nvPr/>
        </p:nvGrpSpPr>
        <p:grpSpPr>
          <a:xfrm>
            <a:off x="8503171" y="244909"/>
            <a:ext cx="412229" cy="170781"/>
            <a:chOff x="5291528" y="341443"/>
            <a:chExt cx="524655" cy="21735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877364F-DA12-6167-2601-5D255F1A6412}"/>
                </a:ext>
              </a:extLst>
            </p:cNvPr>
            <p:cNvSpPr/>
            <p:nvPr/>
          </p:nvSpPr>
          <p:spPr>
            <a:xfrm>
              <a:off x="5291528" y="341443"/>
              <a:ext cx="217357" cy="217357"/>
            </a:xfrm>
            <a:prstGeom prst="ellipse">
              <a:avLst/>
            </a:prstGeom>
            <a:solidFill>
              <a:srgbClr val="D49E86"/>
            </a:solidFill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C555FF6-CC2E-A453-086B-661F79F42F71}"/>
                </a:ext>
              </a:extLst>
            </p:cNvPr>
            <p:cNvSpPr/>
            <p:nvPr/>
          </p:nvSpPr>
          <p:spPr>
            <a:xfrm>
              <a:off x="5598826" y="341443"/>
              <a:ext cx="217357" cy="217357"/>
            </a:xfrm>
            <a:prstGeom prst="ellipse">
              <a:avLst/>
            </a:prstGeom>
            <a:noFill/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3E0C75D-A213-9D54-ACB2-7E5B3794D338}"/>
              </a:ext>
            </a:extLst>
          </p:cNvPr>
          <p:cNvSpPr>
            <a:spLocks/>
          </p:cNvSpPr>
          <p:nvPr/>
        </p:nvSpPr>
        <p:spPr bwMode="auto">
          <a:xfrm>
            <a:off x="1267991" y="1770329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15E4E90-1559-E167-2A01-0D081D098B5A}"/>
              </a:ext>
            </a:extLst>
          </p:cNvPr>
          <p:cNvSpPr/>
          <p:nvPr/>
        </p:nvSpPr>
        <p:spPr>
          <a:xfrm>
            <a:off x="1558664" y="3481201"/>
            <a:ext cx="1321960" cy="27353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Section 1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DD9226-60F2-43B8-FD63-90A7087C9217}"/>
              </a:ext>
            </a:extLst>
          </p:cNvPr>
          <p:cNvSpPr txBox="1"/>
          <p:nvPr/>
        </p:nvSpPr>
        <p:spPr>
          <a:xfrm>
            <a:off x="1433588" y="1548553"/>
            <a:ext cx="6190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dirty="0">
                <a:solidFill>
                  <a:srgbClr val="D7A780"/>
                </a:solidFill>
                <a:latin typeface="+mj-ea"/>
                <a:ea typeface="+mj-ea"/>
              </a:rPr>
              <a:t>Project Overview &amp; Team Collaboration</a:t>
            </a:r>
            <a:endParaRPr lang="zh-CN" altLang="en-US" sz="4000" dirty="0">
              <a:solidFill>
                <a:srgbClr val="D7A78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89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DB06-11C4-5F91-E8B2-2B5A2A20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34BA08-5DD4-FD53-501F-C2B1DB8F55E4}"/>
              </a:ext>
            </a:extLst>
          </p:cNvPr>
          <p:cNvGrpSpPr/>
          <p:nvPr/>
        </p:nvGrpSpPr>
        <p:grpSpPr>
          <a:xfrm>
            <a:off x="8503171" y="244909"/>
            <a:ext cx="412229" cy="170781"/>
            <a:chOff x="5291528" y="341443"/>
            <a:chExt cx="524655" cy="21735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6D18099-8CB2-8742-8B2C-B341BC04409F}"/>
                </a:ext>
              </a:extLst>
            </p:cNvPr>
            <p:cNvSpPr/>
            <p:nvPr/>
          </p:nvSpPr>
          <p:spPr>
            <a:xfrm>
              <a:off x="5291528" y="341443"/>
              <a:ext cx="217357" cy="217357"/>
            </a:xfrm>
            <a:prstGeom prst="ellipse">
              <a:avLst/>
            </a:prstGeom>
            <a:solidFill>
              <a:srgbClr val="D49E86"/>
            </a:solidFill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8503588-A9EF-7995-8CBB-557D1C831033}"/>
                </a:ext>
              </a:extLst>
            </p:cNvPr>
            <p:cNvSpPr/>
            <p:nvPr/>
          </p:nvSpPr>
          <p:spPr>
            <a:xfrm>
              <a:off x="5598826" y="341443"/>
              <a:ext cx="217357" cy="217357"/>
            </a:xfrm>
            <a:prstGeom prst="ellipse">
              <a:avLst/>
            </a:prstGeom>
            <a:noFill/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F25DCB46-F641-73E3-9D04-9DDA4C612FBE}"/>
              </a:ext>
            </a:extLst>
          </p:cNvPr>
          <p:cNvSpPr>
            <a:spLocks/>
          </p:cNvSpPr>
          <p:nvPr/>
        </p:nvSpPr>
        <p:spPr bwMode="auto">
          <a:xfrm>
            <a:off x="1267991" y="1770329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19F5723-D73C-CF70-012D-63171ED29030}"/>
              </a:ext>
            </a:extLst>
          </p:cNvPr>
          <p:cNvSpPr/>
          <p:nvPr/>
        </p:nvSpPr>
        <p:spPr>
          <a:xfrm>
            <a:off x="1558664" y="3481201"/>
            <a:ext cx="1321960" cy="27353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Section </a:t>
            </a:r>
            <a:r>
              <a:rPr lang="en-US" altLang="zh-CN" sz="10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2AFFAD-08D5-E46E-0381-4C1D9F4033BD}"/>
              </a:ext>
            </a:extLst>
          </p:cNvPr>
          <p:cNvSpPr txBox="1"/>
          <p:nvPr/>
        </p:nvSpPr>
        <p:spPr>
          <a:xfrm>
            <a:off x="1433588" y="1548553"/>
            <a:ext cx="6190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dirty="0">
                <a:solidFill>
                  <a:srgbClr val="D7A780"/>
                </a:solidFill>
                <a:latin typeface="+mj-ea"/>
                <a:ea typeface="+mj-ea"/>
              </a:rPr>
              <a:t>Integration and Personalized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1864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C1BBD8C-A819-DBDA-E9C2-197C4D7B14C4}"/>
              </a:ext>
            </a:extLst>
          </p:cNvPr>
          <p:cNvSpPr/>
          <p:nvPr/>
        </p:nvSpPr>
        <p:spPr>
          <a:xfrm>
            <a:off x="461006" y="146998"/>
            <a:ext cx="8221987" cy="639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398" b="1" dirty="0">
                <a:solidFill>
                  <a:srgbClr val="2F5597"/>
                </a:solidFill>
              </a:rPr>
              <a:t>Score Integration &amp; Normalization</a:t>
            </a:r>
            <a:endParaRPr lang="en-US" sz="2398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D9D445F-4B5B-47CC-3A64-C9398C55599F}"/>
              </a:ext>
            </a:extLst>
          </p:cNvPr>
          <p:cNvSpPr/>
          <p:nvPr/>
        </p:nvSpPr>
        <p:spPr>
          <a:xfrm>
            <a:off x="461006" y="1187621"/>
            <a:ext cx="4110994" cy="1827108"/>
          </a:xfrm>
          <a:prstGeom prst="rect">
            <a:avLst/>
          </a:prstGeom>
          <a:noFill/>
          <a:ln/>
        </p:spPr>
        <p:txBody>
          <a:bodyPr wrap="square" lIns="1269" tIns="1269" rIns="1269" bIns="1269" rtlCol="0" anchor="ctr"/>
          <a:lstStyle/>
          <a:p>
            <a:pPr marL="342591" indent="-342591">
              <a:buSzPct val="100000"/>
              <a:buChar char="•"/>
            </a:pPr>
            <a:endParaRPr lang="en-US" sz="1399" dirty="0"/>
          </a:p>
        </p:txBody>
      </p:sp>
      <p:graphicFrame>
        <p:nvGraphicFramePr>
          <p:cNvPr id="6" name="Chart 0">
            <a:extLst>
              <a:ext uri="{FF2B5EF4-FFF2-40B4-BE49-F238E27FC236}">
                <a16:creationId xmlns:a16="http://schemas.microsoft.com/office/drawing/2014/main" id="{B179D787-9615-78C7-D19D-28F56DD5E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0309302"/>
              </p:ext>
            </p:extLst>
          </p:nvPr>
        </p:nvGraphicFramePr>
        <p:xfrm>
          <a:off x="4571999" y="2895328"/>
          <a:ext cx="3928283" cy="2101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E3C81698-CFEE-C973-7561-8873935D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84" t="19949" r="3952" b="10219"/>
          <a:stretch>
            <a:fillRect/>
          </a:stretch>
        </p:blipFill>
        <p:spPr>
          <a:xfrm>
            <a:off x="1146075" y="3203263"/>
            <a:ext cx="2269758" cy="16842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E36E12-49E0-5128-DEC5-E57DB96C7393}"/>
              </a:ext>
            </a:extLst>
          </p:cNvPr>
          <p:cNvSpPr txBox="1"/>
          <p:nvPr/>
        </p:nvSpPr>
        <p:spPr>
          <a:xfrm>
            <a:off x="291548" y="741463"/>
            <a:ext cx="87000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591" indent="-342591">
              <a:buSzPct val="100000"/>
              <a:buChar char="•"/>
            </a:pPr>
            <a:r>
              <a:rPr lang="en-US" altLang="zh-CN" dirty="0"/>
              <a:t>Normalize per-component scores (Time, Content, Geo, Popularity, ...) and combine with configurable weights.</a:t>
            </a:r>
          </a:p>
          <a:p>
            <a:pPr marL="342591" indent="-342591">
              <a:buSzPct val="100000"/>
              <a:buChar char="•"/>
            </a:pPr>
            <a:r>
              <a:rPr lang="en-US" altLang="zh-CN" dirty="0"/>
              <a:t>Support configurable weighting and normalization strategies (min-max, z-score, rank) to match product goals.</a:t>
            </a:r>
          </a:p>
          <a:p>
            <a:pPr marL="342591" indent="-342591">
              <a:buSzPct val="100000"/>
              <a:buChar char="•"/>
            </a:pPr>
            <a:r>
              <a:rPr lang="en-US" altLang="zh-CN" dirty="0"/>
              <a:t>Keep intermediate feature columns and audit logs to ensure traceability and explainability.</a:t>
            </a:r>
          </a:p>
          <a:p>
            <a:pPr marL="342591" indent="-342591">
              <a:buSzPct val="100000"/>
              <a:buChar char="•"/>
            </a:pPr>
            <a:r>
              <a:rPr lang="en-US" altLang="zh-CN" dirty="0"/>
              <a:t>Apply unified handling for outliers/missing values: flag in diagnostics, optional imputation or defaults.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0924C54-0B76-8590-77C9-74C0F05B575E}"/>
              </a:ext>
            </a:extLst>
          </p:cNvPr>
          <p:cNvSpPr/>
          <p:nvPr/>
        </p:nvSpPr>
        <p:spPr>
          <a:xfrm>
            <a:off x="461007" y="274066"/>
            <a:ext cx="8221987" cy="639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398" b="1" dirty="0">
                <a:solidFill>
                  <a:srgbClr val="2F5597"/>
                </a:solidFill>
              </a:rPr>
              <a:t>Top‑N Recommendation Results</a:t>
            </a:r>
            <a:endParaRPr lang="en-US" sz="2398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4FAECC5-4767-318D-78C7-76984B04B28E}"/>
              </a:ext>
            </a:extLst>
          </p:cNvPr>
          <p:cNvSpPr/>
          <p:nvPr/>
        </p:nvSpPr>
        <p:spPr>
          <a:xfrm>
            <a:off x="461006" y="1658196"/>
            <a:ext cx="4110994" cy="1827108"/>
          </a:xfrm>
          <a:prstGeom prst="rect">
            <a:avLst/>
          </a:prstGeom>
          <a:noFill/>
          <a:ln/>
        </p:spPr>
        <p:txBody>
          <a:bodyPr wrap="square" lIns="1269" tIns="1269" rIns="1269" bIns="1269" rtlCol="0" anchor="ctr"/>
          <a:lstStyle/>
          <a:p>
            <a:pPr marL="342591" indent="-342591">
              <a:buSzPct val="100000"/>
              <a:buChar char="•"/>
            </a:pPr>
            <a:r>
              <a:rPr lang="en-US" altLang="zh-CN" dirty="0"/>
              <a:t>Summarize by user cohort and content buckets: English vs non-English, short vs feature, head vs long-tail.</a:t>
            </a:r>
          </a:p>
          <a:p>
            <a:pPr marL="342591" indent="-342591">
              <a:buSzPct val="100000"/>
              <a:buChar char="•"/>
            </a:pPr>
            <a:r>
              <a:rPr lang="en-US" altLang="zh-CN" dirty="0"/>
              <a:t>Provide example recommendations with score breakdowns for explainability review.</a:t>
            </a:r>
          </a:p>
          <a:p>
            <a:pPr marL="342591" indent="-342591">
              <a:buSzPct val="100000"/>
              <a:buChar char="•"/>
            </a:pPr>
            <a:r>
              <a:rPr lang="en-US" altLang="zh-CN" dirty="0"/>
              <a:t>Report hit-rate and user coverage (% users receiving ≥1 acceptable item).</a:t>
            </a:r>
          </a:p>
          <a:p>
            <a:pPr marL="342591" indent="-342591">
              <a:buSzPct val="100000"/>
              <a:buChar char="•"/>
            </a:pPr>
            <a:endParaRPr lang="en-US" sz="1399" dirty="0"/>
          </a:p>
        </p:txBody>
      </p:sp>
      <p:graphicFrame>
        <p:nvGraphicFramePr>
          <p:cNvPr id="6" name="Chart 0">
            <a:extLst>
              <a:ext uri="{FF2B5EF4-FFF2-40B4-BE49-F238E27FC236}">
                <a16:creationId xmlns:a16="http://schemas.microsoft.com/office/drawing/2014/main" id="{5E0204A4-E46F-A0E9-8CA6-7025C22DC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282492"/>
              </p:ext>
            </p:extLst>
          </p:nvPr>
        </p:nvGraphicFramePr>
        <p:xfrm>
          <a:off x="4572001" y="1003300"/>
          <a:ext cx="4368800" cy="2565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 2">
            <a:extLst>
              <a:ext uri="{FF2B5EF4-FFF2-40B4-BE49-F238E27FC236}">
                <a16:creationId xmlns:a16="http://schemas.microsoft.com/office/drawing/2014/main" id="{8D4EA613-132E-EE8A-22E3-E39C7C340EE1}"/>
              </a:ext>
            </a:extLst>
          </p:cNvPr>
          <p:cNvSpPr/>
          <p:nvPr/>
        </p:nvSpPr>
        <p:spPr>
          <a:xfrm>
            <a:off x="547146" y="4051518"/>
            <a:ext cx="8221987" cy="639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99" b="1" dirty="0">
                <a:solidFill>
                  <a:srgbClr val="203864"/>
                </a:solidFill>
              </a:rPr>
              <a:t>Interpretation: </a:t>
            </a:r>
            <a:r>
              <a:rPr lang="en-US" sz="1199" dirty="0">
                <a:solidFill>
                  <a:srgbClr val="203864"/>
                </a:solidFill>
              </a:rPr>
              <a:t>A gradual drop in scores shows clear separation between top choices and the long tail, helping stakeholders focus on the most promising titles.</a:t>
            </a:r>
            <a:endParaRPr lang="en-US" sz="1199" dirty="0"/>
          </a:p>
        </p:txBody>
      </p:sp>
    </p:spTree>
    <p:extLst>
      <p:ext uri="{BB962C8B-B14F-4D97-AF65-F5344CB8AC3E}">
        <p14:creationId xmlns:p14="http://schemas.microsoft.com/office/powerpoint/2010/main" val="15556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EC0226F-3B2A-3DB7-5AA9-E7B1A4ED02A5}"/>
              </a:ext>
            </a:extLst>
          </p:cNvPr>
          <p:cNvSpPr/>
          <p:nvPr/>
        </p:nvSpPr>
        <p:spPr>
          <a:xfrm>
            <a:off x="461007" y="274066"/>
            <a:ext cx="8221987" cy="639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398" b="1" dirty="0">
                <a:solidFill>
                  <a:srgbClr val="2F5597"/>
                </a:solidFill>
              </a:rPr>
              <a:t>Personalized Recommendation Logic</a:t>
            </a:r>
            <a:endParaRPr lang="en-US" sz="2398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082F60A-90C8-997A-9096-0467AE38C56A}"/>
              </a:ext>
            </a:extLst>
          </p:cNvPr>
          <p:cNvSpPr/>
          <p:nvPr/>
        </p:nvSpPr>
        <p:spPr>
          <a:xfrm>
            <a:off x="527268" y="1064545"/>
            <a:ext cx="4385060" cy="3225353"/>
          </a:xfrm>
          <a:prstGeom prst="rect">
            <a:avLst/>
          </a:prstGeom>
          <a:noFill/>
          <a:ln/>
        </p:spPr>
        <p:txBody>
          <a:bodyPr wrap="square" lIns="1269" tIns="1269" rIns="1269" bIns="1269" rtlCol="0" anchor="ctr"/>
          <a:lstStyle/>
          <a:p>
            <a:pPr>
              <a:buSzPct val="100000"/>
            </a:pPr>
            <a:r>
              <a:rPr lang="en-US" dirty="0">
                <a:solidFill>
                  <a:srgbClr val="203864"/>
                </a:solidFill>
              </a:rPr>
              <a:t>• Age filter – under‑18 viewers avoid mature genres (Horror, Thriller, Crime, War, Mystery)
</a:t>
            </a:r>
            <a:endParaRPr lang="en-US" dirty="0"/>
          </a:p>
          <a:p>
            <a:pPr>
              <a:buSzPct val="100000"/>
            </a:pPr>
            <a:r>
              <a:rPr lang="en-US" dirty="0">
                <a:solidFill>
                  <a:srgbClr val="203864"/>
                </a:solidFill>
              </a:rPr>
              <a:t>• Language preference – select your preferred original language
</a:t>
            </a:r>
            <a:endParaRPr lang="en-US" dirty="0"/>
          </a:p>
          <a:p>
            <a:pPr>
              <a:buSzPct val="100000"/>
            </a:pPr>
            <a:r>
              <a:rPr lang="en-US" dirty="0">
                <a:solidFill>
                  <a:srgbClr val="203864"/>
                </a:solidFill>
              </a:rPr>
              <a:t>• Keyword search – match titles, overviews, genres and keywords
</a:t>
            </a:r>
            <a:endParaRPr lang="en-US" dirty="0"/>
          </a:p>
          <a:p>
            <a:pPr>
              <a:buSzPct val="100000"/>
            </a:pPr>
            <a:r>
              <a:rPr lang="en-US" dirty="0">
                <a:solidFill>
                  <a:srgbClr val="203864"/>
                </a:solidFill>
              </a:rPr>
              <a:t>• Final score ranking – </a:t>
            </a:r>
            <a:r>
              <a:rPr lang="en-US" dirty="0" err="1">
                <a:solidFill>
                  <a:srgbClr val="203864"/>
                </a:solidFill>
              </a:rPr>
              <a:t>personalised</a:t>
            </a:r>
            <a:r>
              <a:rPr lang="en-US" dirty="0">
                <a:solidFill>
                  <a:srgbClr val="203864"/>
                </a:solidFill>
              </a:rPr>
              <a:t> filters applied on top of the global ranking</a:t>
            </a:r>
            <a:endParaRPr lang="en-US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22C48D6D-C1C9-4AD8-FD94-9446A6E84CC8}"/>
              </a:ext>
            </a:extLst>
          </p:cNvPr>
          <p:cNvSpPr/>
          <p:nvPr/>
        </p:nvSpPr>
        <p:spPr>
          <a:xfrm>
            <a:off x="5485554" y="1187621"/>
            <a:ext cx="2192530" cy="456777"/>
          </a:xfrm>
          <a:prstGeom prst="roundRect">
            <a:avLst>
              <a:gd name="adj" fmla="val 20000"/>
            </a:avLst>
          </a:prstGeom>
          <a:solidFill>
            <a:srgbClr val="DDEBF7"/>
          </a:solidFill>
          <a:ln w="12700">
            <a:solidFill>
              <a:srgbClr val="A6C0DD"/>
            </a:solidFill>
            <a:prstDash val="solid"/>
          </a:ln>
        </p:spPr>
        <p:txBody>
          <a:bodyPr/>
          <a:lstStyle/>
          <a:p>
            <a:endParaRPr sz="1798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214AC51-1930-0EC5-FB52-C0BC255962A8}"/>
              </a:ext>
            </a:extLst>
          </p:cNvPr>
          <p:cNvSpPr/>
          <p:nvPr/>
        </p:nvSpPr>
        <p:spPr>
          <a:xfrm>
            <a:off x="5485554" y="1187621"/>
            <a:ext cx="2192530" cy="4567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99" dirty="0">
                <a:solidFill>
                  <a:srgbClr val="203864"/>
                </a:solidFill>
              </a:rPr>
              <a:t>User Inputs</a:t>
            </a:r>
            <a:endParaRPr lang="en-US" sz="1099" dirty="0"/>
          </a:p>
          <a:p>
            <a:pPr algn="ctr"/>
            <a:r>
              <a:rPr lang="en-US" sz="1099" dirty="0">
                <a:solidFill>
                  <a:srgbClr val="203864"/>
                </a:solidFill>
              </a:rPr>
              <a:t>(Age, Language, Search)</a:t>
            </a:r>
            <a:endParaRPr lang="en-US" sz="1099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60C358AB-98B8-84EC-B67E-2ABC0F4B0C84}"/>
              </a:ext>
            </a:extLst>
          </p:cNvPr>
          <p:cNvSpPr/>
          <p:nvPr/>
        </p:nvSpPr>
        <p:spPr>
          <a:xfrm>
            <a:off x="6536141" y="1644397"/>
            <a:ext cx="274066" cy="365422"/>
          </a:xfrm>
          <a:prstGeom prst="downArrow">
            <a:avLst/>
          </a:prstGeom>
          <a:solidFill>
            <a:srgbClr val="A6C0DD"/>
          </a:solidFill>
          <a:ln w="12700">
            <a:solidFill>
              <a:srgbClr val="A6C0DD"/>
            </a:solidFill>
            <a:prstDash val="solid"/>
          </a:ln>
        </p:spPr>
        <p:txBody>
          <a:bodyPr/>
          <a:lstStyle/>
          <a:p>
            <a:endParaRPr sz="1798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1DF91C2B-B5C8-9E8C-4B6A-7C4433C7AD45}"/>
              </a:ext>
            </a:extLst>
          </p:cNvPr>
          <p:cNvSpPr/>
          <p:nvPr/>
        </p:nvSpPr>
        <p:spPr>
          <a:xfrm>
            <a:off x="5485554" y="2101175"/>
            <a:ext cx="2192530" cy="456777"/>
          </a:xfrm>
          <a:prstGeom prst="roundRect">
            <a:avLst>
              <a:gd name="adj" fmla="val 20000"/>
            </a:avLst>
          </a:prstGeom>
          <a:solidFill>
            <a:srgbClr val="DDEBF7"/>
          </a:solidFill>
          <a:ln w="12700">
            <a:solidFill>
              <a:srgbClr val="A6C0DD"/>
            </a:solidFill>
            <a:prstDash val="solid"/>
          </a:ln>
        </p:spPr>
        <p:txBody>
          <a:bodyPr/>
          <a:lstStyle/>
          <a:p>
            <a:endParaRPr sz="1798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35AC3B5-80D6-E821-A98D-5A9B4BB98968}"/>
              </a:ext>
            </a:extLst>
          </p:cNvPr>
          <p:cNvSpPr/>
          <p:nvPr/>
        </p:nvSpPr>
        <p:spPr>
          <a:xfrm>
            <a:off x="5485554" y="2101175"/>
            <a:ext cx="2192530" cy="4567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99" dirty="0">
                <a:solidFill>
                  <a:srgbClr val="203864"/>
                </a:solidFill>
              </a:rPr>
              <a:t>Filter Movies</a:t>
            </a:r>
            <a:endParaRPr lang="en-US" sz="1099" dirty="0"/>
          </a:p>
          <a:p>
            <a:pPr algn="ctr"/>
            <a:r>
              <a:rPr lang="en-US" sz="1099" dirty="0">
                <a:solidFill>
                  <a:srgbClr val="203864"/>
                </a:solidFill>
              </a:rPr>
              <a:t>(by age, language, keywords)</a:t>
            </a:r>
            <a:endParaRPr lang="en-US" sz="1099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614B0754-4314-2D06-AF1A-223271A9DE5C}"/>
              </a:ext>
            </a:extLst>
          </p:cNvPr>
          <p:cNvSpPr/>
          <p:nvPr/>
        </p:nvSpPr>
        <p:spPr>
          <a:xfrm>
            <a:off x="6536141" y="2557952"/>
            <a:ext cx="274066" cy="365422"/>
          </a:xfrm>
          <a:prstGeom prst="downArrow">
            <a:avLst/>
          </a:prstGeom>
          <a:solidFill>
            <a:srgbClr val="A6C0DD"/>
          </a:solidFill>
          <a:ln w="12700">
            <a:solidFill>
              <a:srgbClr val="A6C0DD"/>
            </a:solidFill>
            <a:prstDash val="solid"/>
          </a:ln>
        </p:spPr>
        <p:txBody>
          <a:bodyPr/>
          <a:lstStyle/>
          <a:p>
            <a:endParaRPr sz="1798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C77DC57F-A6CB-F825-EF6A-15A24E5D5018}"/>
              </a:ext>
            </a:extLst>
          </p:cNvPr>
          <p:cNvSpPr/>
          <p:nvPr/>
        </p:nvSpPr>
        <p:spPr>
          <a:xfrm>
            <a:off x="5485554" y="3014729"/>
            <a:ext cx="2192530" cy="456777"/>
          </a:xfrm>
          <a:prstGeom prst="roundRect">
            <a:avLst>
              <a:gd name="adj" fmla="val 20000"/>
            </a:avLst>
          </a:prstGeom>
          <a:solidFill>
            <a:srgbClr val="DDEBF7"/>
          </a:solidFill>
          <a:ln w="12700">
            <a:solidFill>
              <a:srgbClr val="A6C0DD"/>
            </a:solidFill>
            <a:prstDash val="solid"/>
          </a:ln>
        </p:spPr>
        <p:txBody>
          <a:bodyPr/>
          <a:lstStyle/>
          <a:p>
            <a:endParaRPr sz="1798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2BE789A-0D21-D291-888B-B0F39AD32CA0}"/>
              </a:ext>
            </a:extLst>
          </p:cNvPr>
          <p:cNvSpPr/>
          <p:nvPr/>
        </p:nvSpPr>
        <p:spPr>
          <a:xfrm>
            <a:off x="5485554" y="3014729"/>
            <a:ext cx="2192530" cy="4567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99" dirty="0">
                <a:solidFill>
                  <a:srgbClr val="203864"/>
                </a:solidFill>
              </a:rPr>
              <a:t>Personalised List</a:t>
            </a:r>
            <a:endParaRPr lang="en-US" sz="1099" dirty="0"/>
          </a:p>
        </p:txBody>
      </p:sp>
    </p:spTree>
    <p:extLst>
      <p:ext uri="{BB962C8B-B14F-4D97-AF65-F5344CB8AC3E}">
        <p14:creationId xmlns:p14="http://schemas.microsoft.com/office/powerpoint/2010/main" val="16209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C395F-F5AB-84FF-A0BD-F9056D278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89069D-21A0-BCE8-CE5F-9CFCA7424373}"/>
              </a:ext>
            </a:extLst>
          </p:cNvPr>
          <p:cNvGrpSpPr/>
          <p:nvPr/>
        </p:nvGrpSpPr>
        <p:grpSpPr>
          <a:xfrm>
            <a:off x="8503171" y="244909"/>
            <a:ext cx="412229" cy="170781"/>
            <a:chOff x="5291528" y="341443"/>
            <a:chExt cx="524655" cy="21735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D97CA7E-BCAB-0558-8B3D-9996355892C4}"/>
                </a:ext>
              </a:extLst>
            </p:cNvPr>
            <p:cNvSpPr/>
            <p:nvPr/>
          </p:nvSpPr>
          <p:spPr>
            <a:xfrm>
              <a:off x="5291528" y="341443"/>
              <a:ext cx="217357" cy="217357"/>
            </a:xfrm>
            <a:prstGeom prst="ellipse">
              <a:avLst/>
            </a:prstGeom>
            <a:solidFill>
              <a:srgbClr val="D49E86"/>
            </a:solidFill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25D5FA5-3C71-915A-6E19-36B956CB4265}"/>
                </a:ext>
              </a:extLst>
            </p:cNvPr>
            <p:cNvSpPr/>
            <p:nvPr/>
          </p:nvSpPr>
          <p:spPr>
            <a:xfrm>
              <a:off x="5598826" y="341443"/>
              <a:ext cx="217357" cy="217357"/>
            </a:xfrm>
            <a:prstGeom prst="ellipse">
              <a:avLst/>
            </a:prstGeom>
            <a:noFill/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4E72AF87-F5F9-476A-460D-A78479533EF5}"/>
              </a:ext>
            </a:extLst>
          </p:cNvPr>
          <p:cNvSpPr>
            <a:spLocks/>
          </p:cNvSpPr>
          <p:nvPr/>
        </p:nvSpPr>
        <p:spPr bwMode="auto">
          <a:xfrm>
            <a:off x="1267991" y="1770329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9C785DA-9F1A-EA99-3305-14276B67DFBA}"/>
              </a:ext>
            </a:extLst>
          </p:cNvPr>
          <p:cNvSpPr/>
          <p:nvPr/>
        </p:nvSpPr>
        <p:spPr>
          <a:xfrm>
            <a:off x="1558664" y="3481201"/>
            <a:ext cx="1321960" cy="27353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Section 4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00CC1E-4D85-2327-0B29-5F8B9C1D03B0}"/>
              </a:ext>
            </a:extLst>
          </p:cNvPr>
          <p:cNvSpPr txBox="1"/>
          <p:nvPr/>
        </p:nvSpPr>
        <p:spPr>
          <a:xfrm>
            <a:off x="1433588" y="1548553"/>
            <a:ext cx="6190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dirty="0">
                <a:solidFill>
                  <a:srgbClr val="D7A780"/>
                </a:solidFill>
                <a:latin typeface="+mj-ea"/>
                <a:ea typeface="+mj-ea"/>
              </a:rPr>
              <a:t>Visualization &amp; Final Deliverables</a:t>
            </a:r>
          </a:p>
        </p:txBody>
      </p:sp>
    </p:spTree>
    <p:extLst>
      <p:ext uri="{BB962C8B-B14F-4D97-AF65-F5344CB8AC3E}">
        <p14:creationId xmlns:p14="http://schemas.microsoft.com/office/powerpoint/2010/main" val="81177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33062-5A0E-B8C0-B771-A3075925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75" y="2929"/>
            <a:ext cx="2690005" cy="122900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1A883DF9-EA9B-780E-48A9-93317DFF9642}"/>
              </a:ext>
            </a:extLst>
          </p:cNvPr>
          <p:cNvSpPr/>
          <p:nvPr/>
        </p:nvSpPr>
        <p:spPr>
          <a:xfrm>
            <a:off x="461007" y="274066"/>
            <a:ext cx="8221987" cy="639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398" b="1" dirty="0">
                <a:solidFill>
                  <a:srgbClr val="2F5597"/>
                </a:solidFill>
              </a:rPr>
              <a:t>Interactive Recommendation Dashboard</a:t>
            </a:r>
            <a:endParaRPr lang="en-US" sz="2398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49BFCE7-4CD9-9722-7CCC-8AE8B62F6B9C}"/>
              </a:ext>
            </a:extLst>
          </p:cNvPr>
          <p:cNvSpPr/>
          <p:nvPr/>
        </p:nvSpPr>
        <p:spPr>
          <a:xfrm>
            <a:off x="271096" y="1231933"/>
            <a:ext cx="4623816" cy="2841266"/>
          </a:xfrm>
          <a:prstGeom prst="rect">
            <a:avLst/>
          </a:prstGeom>
          <a:noFill/>
          <a:ln/>
        </p:spPr>
        <p:txBody>
          <a:bodyPr wrap="square" lIns="1269" tIns="1269" rIns="1269" bIns="1269" rtlCol="0" anchor="ctr"/>
          <a:lstStyle/>
          <a:p>
            <a:pPr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Start exploring from a welcoming hero section describing the system
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Input your age and automatically avoid restricted genres for minors
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Select preferred language and instantly filter the recommendation list
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Search across titles, genres and keywords in real time
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Top recommendations update dynamically as you interact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7EEE47-0C03-C0BC-A573-5C69F301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876253"/>
            <a:ext cx="3659168" cy="21115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655A80-CD30-4FB9-3D82-F0CD39F6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912" y="2206753"/>
            <a:ext cx="3523925" cy="22918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87A0B2-9E10-2269-4905-69BDA7A0F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12" y="3352677"/>
            <a:ext cx="3044498" cy="17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3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2D6A5CC-B5E7-DAA5-F7AF-1AF9C5823DF7}"/>
              </a:ext>
            </a:extLst>
          </p:cNvPr>
          <p:cNvSpPr/>
          <p:nvPr/>
        </p:nvSpPr>
        <p:spPr>
          <a:xfrm>
            <a:off x="461007" y="274066"/>
            <a:ext cx="8221987" cy="6394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398" b="1" dirty="0">
                <a:solidFill>
                  <a:srgbClr val="2F5597"/>
                </a:solidFill>
              </a:rPr>
              <a:t>Key Visual Insights &amp; Highlights</a:t>
            </a:r>
            <a:endParaRPr lang="en-US" sz="2398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D494AE0-63B1-A5B2-D5F9-63D0335200FC}"/>
              </a:ext>
            </a:extLst>
          </p:cNvPr>
          <p:cNvSpPr/>
          <p:nvPr/>
        </p:nvSpPr>
        <p:spPr>
          <a:xfrm>
            <a:off x="590709" y="1472543"/>
            <a:ext cx="4385060" cy="2740662"/>
          </a:xfrm>
          <a:prstGeom prst="rect">
            <a:avLst/>
          </a:prstGeom>
          <a:noFill/>
          <a:ln/>
        </p:spPr>
        <p:txBody>
          <a:bodyPr wrap="square" lIns="1269" tIns="1269" rIns="1269" bIns="1269" rtlCol="0" anchor="ctr"/>
          <a:lstStyle/>
          <a:p>
            <a:pPr>
              <a:spcAft>
                <a:spcPts val="1200"/>
              </a:spcAft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Component score distributions – box plots and histograms reveal variation across content, ratings, business and time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ROI &amp; popularity analysis – compare budgets against returns to spot outliers and sleeper hits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Time &amp; locale insights – heatmaps illustrate release periods, runtimes and language preferences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Persona comparison – different user profiles yield distinct Top 3 suggestions, highlighting the power of personalisation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buSzPct val="100000"/>
            </a:pPr>
            <a:r>
              <a:rPr lang="en-US" sz="1600" dirty="0">
                <a:solidFill>
                  <a:srgbClr val="2038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Easy to reproduce – run the Streamlit app with a single command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" descr="Interstellar score composition">
            <a:extLst>
              <a:ext uri="{FF2B5EF4-FFF2-40B4-BE49-F238E27FC236}">
                <a16:creationId xmlns:a16="http://schemas.microsoft.com/office/drawing/2014/main" id="{E0FD3117-E60A-F09D-68D3-4C05BFA310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068957" y="1031874"/>
            <a:ext cx="3889513" cy="332146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58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36444-3351-EB27-4811-6DEBC3E77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B72731-C3ED-B3BD-C174-574AD5B2DA23}"/>
              </a:ext>
            </a:extLst>
          </p:cNvPr>
          <p:cNvGrpSpPr/>
          <p:nvPr/>
        </p:nvGrpSpPr>
        <p:grpSpPr>
          <a:xfrm>
            <a:off x="8503171" y="244909"/>
            <a:ext cx="412229" cy="170781"/>
            <a:chOff x="5291528" y="341443"/>
            <a:chExt cx="524655" cy="21735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BCB69D6-4572-DAB9-0D79-B46414E57296}"/>
                </a:ext>
              </a:extLst>
            </p:cNvPr>
            <p:cNvSpPr/>
            <p:nvPr/>
          </p:nvSpPr>
          <p:spPr>
            <a:xfrm>
              <a:off x="5291528" y="341443"/>
              <a:ext cx="217357" cy="217357"/>
            </a:xfrm>
            <a:prstGeom prst="ellipse">
              <a:avLst/>
            </a:prstGeom>
            <a:solidFill>
              <a:srgbClr val="D49E86"/>
            </a:solidFill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956EEBB-C96B-F453-2607-1D17C4A3B506}"/>
                </a:ext>
              </a:extLst>
            </p:cNvPr>
            <p:cNvSpPr/>
            <p:nvPr/>
          </p:nvSpPr>
          <p:spPr>
            <a:xfrm>
              <a:off x="5598826" y="341443"/>
              <a:ext cx="217357" cy="217357"/>
            </a:xfrm>
            <a:prstGeom prst="ellipse">
              <a:avLst/>
            </a:prstGeom>
            <a:noFill/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ED769826-6C62-75AB-F81C-11278618CA5A}"/>
              </a:ext>
            </a:extLst>
          </p:cNvPr>
          <p:cNvSpPr>
            <a:spLocks/>
          </p:cNvSpPr>
          <p:nvPr/>
        </p:nvSpPr>
        <p:spPr bwMode="auto">
          <a:xfrm>
            <a:off x="1267991" y="1770329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EB374A-4ECD-370D-42E0-EF299FAD166B}"/>
              </a:ext>
            </a:extLst>
          </p:cNvPr>
          <p:cNvSpPr/>
          <p:nvPr/>
        </p:nvSpPr>
        <p:spPr>
          <a:xfrm>
            <a:off x="1558664" y="3481201"/>
            <a:ext cx="1321960" cy="27353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Section </a:t>
            </a:r>
            <a:r>
              <a:rPr lang="en-US" altLang="zh-CN" sz="105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45706F-D969-09D0-D606-25D9A950EA51}"/>
              </a:ext>
            </a:extLst>
          </p:cNvPr>
          <p:cNvSpPr txBox="1"/>
          <p:nvPr/>
        </p:nvSpPr>
        <p:spPr>
          <a:xfrm>
            <a:off x="1267991" y="1863864"/>
            <a:ext cx="7240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dirty="0">
                <a:solidFill>
                  <a:srgbClr val="D7A780"/>
                </a:solidFill>
                <a:latin typeface="+mj-ea"/>
                <a:ea typeface="+mj-ea"/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9711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04A4D-2006-D262-9804-C9DAA98E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ECA34C01-6092-635C-23CC-128D778D785A}"/>
              </a:ext>
            </a:extLst>
          </p:cNvPr>
          <p:cNvSpPr>
            <a:spLocks/>
          </p:cNvSpPr>
          <p:nvPr/>
        </p:nvSpPr>
        <p:spPr bwMode="auto">
          <a:xfrm>
            <a:off x="228600" y="1837326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20B8EC-EA7B-99D2-9123-998AA6BA3BB0}"/>
              </a:ext>
            </a:extLst>
          </p:cNvPr>
          <p:cNvSpPr txBox="1"/>
          <p:nvPr/>
        </p:nvSpPr>
        <p:spPr>
          <a:xfrm>
            <a:off x="2874210" y="242989"/>
            <a:ext cx="328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What we built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9E1D24-1B22-0E0A-3FF2-B1EF1B6733EC}"/>
              </a:ext>
            </a:extLst>
          </p:cNvPr>
          <p:cNvSpPr txBox="1"/>
          <p:nvPr/>
        </p:nvSpPr>
        <p:spPr>
          <a:xfrm>
            <a:off x="686535" y="966940"/>
            <a:ext cx="7658768" cy="16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Developed a </a:t>
            </a:r>
            <a:r>
              <a:rPr lang="en-US" altLang="zh-CN" sz="1400" b="1" dirty="0"/>
              <a:t>multi-dimensional movie recommendation system</a:t>
            </a:r>
            <a:r>
              <a:rPr lang="en-US" altLang="zh-CN" sz="1400" dirty="0"/>
              <a:t> integrating four analytical modules — content, ratings, business, and temporal perspectives.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Established a </a:t>
            </a:r>
            <a:r>
              <a:rPr lang="en-US" altLang="zh-CN" sz="1400" b="1" dirty="0"/>
              <a:t>unified scoring and normalization pipeline</a:t>
            </a:r>
            <a:r>
              <a:rPr lang="en-US" altLang="zh-CN" sz="1400" dirty="0"/>
              <a:t>, allowing fair comparison and integration across diverse data sources.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C8C091-006D-1031-ACAD-E07E7FAB853A}"/>
              </a:ext>
            </a:extLst>
          </p:cNvPr>
          <p:cNvGrpSpPr/>
          <p:nvPr/>
        </p:nvGrpSpPr>
        <p:grpSpPr>
          <a:xfrm rot="10800000">
            <a:off x="7570693" y="391260"/>
            <a:ext cx="1295887" cy="233479"/>
            <a:chOff x="4138864" y="4595186"/>
            <a:chExt cx="801353" cy="14437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78B9851-8E94-42F2-016A-E39D6DFB415F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7D49509-5B4F-04E1-6AC9-BBF89B575108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1393C70-2231-6B5D-A10F-2B8BFAF951F5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28B1528-813D-C591-D522-371917AB499D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5F924F0-571C-B115-9E7D-F5CEDBC9E1A5}"/>
              </a:ext>
            </a:extLst>
          </p:cNvPr>
          <p:cNvSpPr/>
          <p:nvPr/>
        </p:nvSpPr>
        <p:spPr>
          <a:xfrm>
            <a:off x="0" y="2983832"/>
            <a:ext cx="9186779" cy="2159668"/>
          </a:xfrm>
          <a:prstGeom prst="rect">
            <a:avLst/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BDF35A-F65A-D824-59BC-7ADC3CC0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453" y="2983831"/>
            <a:ext cx="2791326" cy="215966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29DA98-11D3-EE7E-8864-638CCBED888D}"/>
              </a:ext>
            </a:extLst>
          </p:cNvPr>
          <p:cNvSpPr txBox="1"/>
          <p:nvPr/>
        </p:nvSpPr>
        <p:spPr>
          <a:xfrm>
            <a:off x="207211" y="3046740"/>
            <a:ext cx="6188242" cy="199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Designed an </a:t>
            </a:r>
            <a:r>
              <a:rPr lang="en-US" altLang="zh-CN" sz="1400" b="1" dirty="0"/>
              <a:t>interactive visualization dashboard</a:t>
            </a:r>
            <a:r>
              <a:rPr lang="en-US" altLang="zh-CN" sz="1400" dirty="0"/>
              <a:t> to display personalized recommendations and analytical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Implemented an </a:t>
            </a:r>
            <a:r>
              <a:rPr lang="en-US" altLang="zh-CN" sz="1400" b="1" dirty="0"/>
              <a:t>interpretable architecture</a:t>
            </a:r>
            <a:r>
              <a:rPr lang="en-US" altLang="zh-CN" sz="1400" dirty="0"/>
              <a:t> where each module’s contribution to the final recommendation is transparent and adjustable.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89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C2031-01C3-035A-A6A4-7AF84087C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784EE18D-B9E5-632A-7F83-40364B43FA10}"/>
              </a:ext>
            </a:extLst>
          </p:cNvPr>
          <p:cNvSpPr>
            <a:spLocks/>
          </p:cNvSpPr>
          <p:nvPr/>
        </p:nvSpPr>
        <p:spPr bwMode="auto">
          <a:xfrm>
            <a:off x="4466967" y="2102413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1A8F57-E4D6-8317-ADAB-CC7A74CE78CD}"/>
              </a:ext>
            </a:extLst>
          </p:cNvPr>
          <p:cNvSpPr txBox="1"/>
          <p:nvPr/>
        </p:nvSpPr>
        <p:spPr>
          <a:xfrm>
            <a:off x="1629340" y="222981"/>
            <a:ext cx="552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Reflections—What we learned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7B1165-AF15-AFD5-8227-3853FEA57BDB}"/>
              </a:ext>
            </a:extLst>
          </p:cNvPr>
          <p:cNvSpPr txBox="1"/>
          <p:nvPr/>
        </p:nvSpPr>
        <p:spPr>
          <a:xfrm>
            <a:off x="4034314" y="1345357"/>
            <a:ext cx="5097049" cy="232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Improved teamwork through </a:t>
            </a:r>
            <a:r>
              <a:rPr lang="en-US" altLang="zh-CN" sz="1400" b="1" dirty="0"/>
              <a:t>modular development and peer-reviewed GitHub workflows</a:t>
            </a:r>
            <a:r>
              <a:rPr lang="en-US" altLang="zh-CN" sz="1400" dirty="0"/>
              <a:t>, ensuring reproducibility and version control.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Enhanced our understanding of </a:t>
            </a:r>
            <a:r>
              <a:rPr lang="en-US" altLang="zh-CN" sz="1400" b="1" dirty="0"/>
              <a:t>user-centric design</a:t>
            </a:r>
            <a:r>
              <a:rPr lang="en-US" altLang="zh-CN" sz="1400" dirty="0"/>
              <a:t>, where personalization and interpretability must coexist.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思源黑体 CN Normal" panose="020B0400000000000000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C3621A7-C224-ACC3-2D38-9A81330A013B}"/>
              </a:ext>
            </a:extLst>
          </p:cNvPr>
          <p:cNvGrpSpPr/>
          <p:nvPr/>
        </p:nvGrpSpPr>
        <p:grpSpPr>
          <a:xfrm rot="10800000">
            <a:off x="7570693" y="391260"/>
            <a:ext cx="1295887" cy="233479"/>
            <a:chOff x="4138864" y="4595186"/>
            <a:chExt cx="801353" cy="14437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25931E1-4993-3BD3-3179-0598ECED20B7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C1017C7-C300-571C-3DE0-33DA296D9E9B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B7F0522-F7DE-BD24-CB96-F22389BB9E7A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A900166-A8CC-97C7-A8EF-9E7640396049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F0B7F9E-15B2-F322-CE8B-03F71A6FC5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71116" y="830792"/>
            <a:ext cx="3863198" cy="39255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A7BAD2-5A15-C8D3-E3B7-DD905E81B40A}"/>
              </a:ext>
            </a:extLst>
          </p:cNvPr>
          <p:cNvSpPr txBox="1"/>
          <p:nvPr/>
        </p:nvSpPr>
        <p:spPr>
          <a:xfrm>
            <a:off x="352670" y="1022192"/>
            <a:ext cx="3465318" cy="3290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Learned the importance of </a:t>
            </a:r>
            <a:r>
              <a:rPr lang="en-US" altLang="zh-CN" sz="1400" b="1" dirty="0"/>
              <a:t>data consistency and normalization</a:t>
            </a:r>
            <a:r>
              <a:rPr lang="en-US" altLang="zh-CN" sz="1400" dirty="0"/>
              <a:t> when merging heterogeneous datasets (textual, numerical, and temporal).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思源黑体 CN Normal" panose="020B0400000000000000" charset="-122"/>
              </a:rPr>
              <a:t>Recognized how balancing popularity and quality metrics enhances fairness and recommendation diversity.</a:t>
            </a:r>
          </a:p>
        </p:txBody>
      </p:sp>
    </p:spTree>
    <p:extLst>
      <p:ext uri="{BB962C8B-B14F-4D97-AF65-F5344CB8AC3E}">
        <p14:creationId xmlns:p14="http://schemas.microsoft.com/office/powerpoint/2010/main" val="32412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25F23557-6D15-2FE8-EF89-E02F55517C68}"/>
              </a:ext>
            </a:extLst>
          </p:cNvPr>
          <p:cNvSpPr>
            <a:spLocks/>
          </p:cNvSpPr>
          <p:nvPr/>
        </p:nvSpPr>
        <p:spPr bwMode="auto">
          <a:xfrm>
            <a:off x="333943" y="1611184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3943" y="953648"/>
            <a:ext cx="53016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a Movie Recommendation System?</a:t>
            </a:r>
            <a:b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address </a:t>
            </a:r>
            <a:r>
              <a:rPr lang="en-US" altLang="zh-CN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overload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diverse user preferences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the growing need for </a:t>
            </a:r>
            <a:r>
              <a:rPr lang="en-US" altLang="zh-CN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interpretable recommendations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Objective:</a:t>
            </a:r>
            <a:b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a </a:t>
            </a:r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multi-dimensional recommendation system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integrating content, ratings, business, and temporal perspectives to deliver personalized movie suggestions.</a:t>
            </a:r>
          </a:p>
          <a:p>
            <a:r>
              <a:rPr lang="en-US" altLang="zh-C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 Workflow:</a:t>
            </a:r>
            <a:b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→ Four Analytical Modules → Unified Normalization &amp; Merging → Personalized Recommendation → Interactive Visualization.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B17D7F-A879-6E68-43EF-FBC39AC6A95C}"/>
              </a:ext>
            </a:extLst>
          </p:cNvPr>
          <p:cNvSpPr txBox="1"/>
          <p:nvPr/>
        </p:nvSpPr>
        <p:spPr>
          <a:xfrm>
            <a:off x="2238103" y="188149"/>
            <a:ext cx="458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Project Motivation &amp; Goals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B38EE-567B-C523-A7BB-BB33F2B0FC03}"/>
              </a:ext>
            </a:extLst>
          </p:cNvPr>
          <p:cNvSpPr/>
          <p:nvPr/>
        </p:nvSpPr>
        <p:spPr>
          <a:xfrm>
            <a:off x="3739041" y="629138"/>
            <a:ext cx="166591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900">
                <a:ln w="3175">
                  <a:noFill/>
                </a:ln>
                <a:solidFill>
                  <a:srgbClr val="B9766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charset="-122"/>
              </a:rPr>
              <a:t>WORK SUMMARY REVIEW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0AA6FD-E7C3-CF63-8A8E-E4271C524536}"/>
              </a:ext>
            </a:extLst>
          </p:cNvPr>
          <p:cNvSpPr/>
          <p:nvPr/>
        </p:nvSpPr>
        <p:spPr>
          <a:xfrm>
            <a:off x="375337" y="4088541"/>
            <a:ext cx="4906734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sz="900">
                <a:ln w="3175">
                  <a:noFill/>
                </a:ln>
                <a:solidFill>
                  <a:srgbClr val="B9766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charset="-122"/>
              </a:rPr>
              <a:t>WORK SUMMARY REVIEW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5902310-BBA6-2C5C-1ED3-6BFCD495B1B3}"/>
              </a:ext>
            </a:extLst>
          </p:cNvPr>
          <p:cNvCxnSpPr/>
          <p:nvPr/>
        </p:nvCxnSpPr>
        <p:spPr>
          <a:xfrm>
            <a:off x="435219" y="3667337"/>
            <a:ext cx="4833257" cy="0"/>
          </a:xfrm>
          <a:prstGeom prst="line">
            <a:avLst/>
          </a:prstGeom>
          <a:ln>
            <a:solidFill>
              <a:srgbClr val="B97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7C39C7-CCA8-C78B-AD89-78A25CE359BB}"/>
              </a:ext>
            </a:extLst>
          </p:cNvPr>
          <p:cNvGrpSpPr/>
          <p:nvPr/>
        </p:nvGrpSpPr>
        <p:grpSpPr>
          <a:xfrm>
            <a:off x="6713712" y="4444378"/>
            <a:ext cx="1998228" cy="360019"/>
            <a:chOff x="4138864" y="4595186"/>
            <a:chExt cx="801353" cy="144379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DEF487F-5DBF-F477-3A2C-58BA4AA933DC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33779C8-CDCA-BB9C-FB19-5A6FE2DA271A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1C08A11-E6A0-EB99-BC5A-4781BBE8FB8A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7F38B83-B3FB-B0E2-81D2-2711A215C86C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BF343DB0-A243-DEFD-DF02-8E1C3B4FC2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623" r="46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64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05818-D8C6-DFC9-3DC1-D3CE18547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002606A0-5678-28AD-87F7-F433D47B7451}"/>
              </a:ext>
            </a:extLst>
          </p:cNvPr>
          <p:cNvSpPr>
            <a:spLocks/>
          </p:cNvSpPr>
          <p:nvPr/>
        </p:nvSpPr>
        <p:spPr bwMode="auto">
          <a:xfrm>
            <a:off x="228600" y="1837326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12740D-F7B1-B6EA-3594-1A17B4F63795}"/>
              </a:ext>
            </a:extLst>
          </p:cNvPr>
          <p:cNvSpPr/>
          <p:nvPr/>
        </p:nvSpPr>
        <p:spPr>
          <a:xfrm>
            <a:off x="315495" y="802104"/>
            <a:ext cx="5172013" cy="1802064"/>
          </a:xfrm>
          <a:prstGeom prst="roundRect">
            <a:avLst/>
          </a:prstGeom>
          <a:solidFill>
            <a:srgbClr val="F4D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C1084-C803-240F-CB9B-47F7382034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111434" y="990034"/>
            <a:ext cx="3932303" cy="3447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E95495-3796-4E3C-FC67-78DD3828D982}"/>
              </a:ext>
            </a:extLst>
          </p:cNvPr>
          <p:cNvSpPr txBox="1"/>
          <p:nvPr/>
        </p:nvSpPr>
        <p:spPr>
          <a:xfrm>
            <a:off x="2224772" y="163074"/>
            <a:ext cx="469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Outlook—What’s next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C42CCF-E0C6-60A5-948A-40E4FB3E4035}"/>
              </a:ext>
            </a:extLst>
          </p:cNvPr>
          <p:cNvSpPr txBox="1"/>
          <p:nvPr/>
        </p:nvSpPr>
        <p:spPr>
          <a:xfrm>
            <a:off x="471371" y="812669"/>
            <a:ext cx="4860260" cy="16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Integrate </a:t>
            </a:r>
            <a:r>
              <a:rPr lang="en-US" altLang="zh-CN" sz="1400" b="1" dirty="0"/>
              <a:t>deep learning models</a:t>
            </a:r>
            <a:r>
              <a:rPr lang="en-US" altLang="zh-CN" sz="1400" dirty="0"/>
              <a:t> (e.g., embeddings or neural collaborative filtering) to improve accuracy and contextual understanding.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Expand the dataset to include </a:t>
            </a:r>
            <a:r>
              <a:rPr lang="en-US" altLang="zh-CN" sz="1400" b="1" dirty="0"/>
              <a:t>user demographic and behavioral data</a:t>
            </a:r>
            <a:r>
              <a:rPr lang="en-US" altLang="zh-CN" sz="1400" dirty="0"/>
              <a:t> for richer personalization.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75D987-C908-50A6-5EFE-F79E051D7508}"/>
              </a:ext>
            </a:extLst>
          </p:cNvPr>
          <p:cNvGrpSpPr/>
          <p:nvPr/>
        </p:nvGrpSpPr>
        <p:grpSpPr>
          <a:xfrm rot="10800000">
            <a:off x="7570693" y="391260"/>
            <a:ext cx="1295887" cy="233479"/>
            <a:chOff x="4138864" y="4595186"/>
            <a:chExt cx="801353" cy="14437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B7E8A7B-0B99-3897-0DAE-FEA8F6B0E45C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399744B-CC04-77C8-E18D-4A46E97E7032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9D2116C-F6D3-4BA6-696B-0BC7CC65A474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6EE0C95-6FF3-B076-AB23-3DAC98553AC9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3A578A-1FC6-8329-7A48-440A4496F803}"/>
              </a:ext>
            </a:extLst>
          </p:cNvPr>
          <p:cNvSpPr/>
          <p:nvPr/>
        </p:nvSpPr>
        <p:spPr>
          <a:xfrm>
            <a:off x="317856" y="2713943"/>
            <a:ext cx="5300249" cy="23210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DBCB77-0B5E-2506-3390-BDB8FDF60B2C}"/>
              </a:ext>
            </a:extLst>
          </p:cNvPr>
          <p:cNvSpPr txBox="1"/>
          <p:nvPr/>
        </p:nvSpPr>
        <p:spPr>
          <a:xfrm>
            <a:off x="441109" y="2675288"/>
            <a:ext cx="5183146" cy="232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7EDE3"/>
                </a:solidFill>
              </a:rPr>
              <a:t>Deploy the system as a </a:t>
            </a:r>
            <a:r>
              <a:rPr lang="en-US" altLang="zh-CN" sz="1400" b="1" dirty="0">
                <a:solidFill>
                  <a:srgbClr val="F7EDE3"/>
                </a:solidFill>
              </a:rPr>
              <a:t>web service or mobile app</a:t>
            </a:r>
            <a:r>
              <a:rPr lang="en-US" altLang="zh-CN" sz="1400" dirty="0">
                <a:solidFill>
                  <a:srgbClr val="F7EDE3"/>
                </a:solidFill>
              </a:rPr>
              <a:t> with real-time recommendation updates.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7EDE3"/>
                </a:solidFill>
              </a:rPr>
              <a:t>Conduct </a:t>
            </a:r>
            <a:r>
              <a:rPr lang="en-US" altLang="zh-CN" sz="1400" b="1" dirty="0">
                <a:solidFill>
                  <a:srgbClr val="F7EDE3"/>
                </a:solidFill>
              </a:rPr>
              <a:t>A/B testing</a:t>
            </a:r>
            <a:r>
              <a:rPr lang="en-US" altLang="zh-CN" sz="1400" dirty="0">
                <a:solidFill>
                  <a:srgbClr val="F7EDE3"/>
                </a:solidFill>
              </a:rPr>
              <a:t> to evaluate performance and gather feedback from real users.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7EDE3"/>
                </a:solidFill>
              </a:rPr>
              <a:t>Explore </a:t>
            </a:r>
            <a:r>
              <a:rPr lang="en-US" altLang="zh-CN" sz="1400" b="1" dirty="0">
                <a:solidFill>
                  <a:srgbClr val="F7EDE3"/>
                </a:solidFill>
              </a:rPr>
              <a:t>cross-domain recommendations</a:t>
            </a:r>
            <a:r>
              <a:rPr lang="en-US" altLang="zh-CN" sz="1400" dirty="0">
                <a:solidFill>
                  <a:srgbClr val="F7EDE3"/>
                </a:solidFill>
              </a:rPr>
              <a:t> (e.g., linking movies with books, games, or TV shows) to enhance the user experience.</a:t>
            </a:r>
            <a:endParaRPr lang="zh-CN" altLang="en-US" sz="1400" dirty="0">
              <a:solidFill>
                <a:srgbClr val="F7EDE3"/>
              </a:solidFill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CE81F8E-6A9A-E120-8D76-E25B80E68442}"/>
              </a:ext>
            </a:extLst>
          </p:cNvPr>
          <p:cNvSpPr>
            <a:spLocks/>
          </p:cNvSpPr>
          <p:nvPr/>
        </p:nvSpPr>
        <p:spPr bwMode="auto">
          <a:xfrm>
            <a:off x="1288162" y="1763606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911020" y="2826381"/>
            <a:ext cx="1321960" cy="27353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Team: group2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17647" y="1282109"/>
            <a:ext cx="4508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B9766F"/>
                </a:solidFill>
                <a:effectLst/>
                <a:uLnTx/>
                <a:uFillTx/>
                <a:latin typeface="Times New Roman" panose="02020603050405020304" pitchFamily="18" charset="0"/>
                <a:ea typeface="思源宋体 CN Heavy"/>
                <a:cs typeface="Times New Roman" panose="02020603050405020304" pitchFamily="18" charset="0"/>
              </a:rPr>
              <a:t>Thanks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B9766F"/>
              </a:solidFill>
              <a:effectLst/>
              <a:uLnTx/>
              <a:uFillTx/>
              <a:latin typeface="Times New Roman" panose="02020603050405020304" pitchFamily="18" charset="0"/>
              <a:ea typeface="思源宋体 CN Heavy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31B314-CAF3-623A-6163-5FE7BB244104}"/>
              </a:ext>
            </a:extLst>
          </p:cNvPr>
          <p:cNvGrpSpPr/>
          <p:nvPr/>
        </p:nvGrpSpPr>
        <p:grpSpPr>
          <a:xfrm>
            <a:off x="8503171" y="244909"/>
            <a:ext cx="412229" cy="170781"/>
            <a:chOff x="5291528" y="341443"/>
            <a:chExt cx="524655" cy="21735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877364F-DA12-6167-2601-5D255F1A6412}"/>
                </a:ext>
              </a:extLst>
            </p:cNvPr>
            <p:cNvSpPr/>
            <p:nvPr/>
          </p:nvSpPr>
          <p:spPr>
            <a:xfrm>
              <a:off x="5291528" y="341443"/>
              <a:ext cx="217357" cy="217357"/>
            </a:xfrm>
            <a:prstGeom prst="ellipse">
              <a:avLst/>
            </a:prstGeom>
            <a:solidFill>
              <a:srgbClr val="D49E86"/>
            </a:solidFill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C555FF6-CC2E-A453-086B-661F79F42F71}"/>
                </a:ext>
              </a:extLst>
            </p:cNvPr>
            <p:cNvSpPr/>
            <p:nvPr/>
          </p:nvSpPr>
          <p:spPr>
            <a:xfrm>
              <a:off x="5598826" y="341443"/>
              <a:ext cx="217357" cy="217357"/>
            </a:xfrm>
            <a:prstGeom prst="ellipse">
              <a:avLst/>
            </a:prstGeom>
            <a:noFill/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DD8F0DC-869B-163B-8891-511162350B70}"/>
              </a:ext>
            </a:extLst>
          </p:cNvPr>
          <p:cNvSpPr txBox="1"/>
          <p:nvPr/>
        </p:nvSpPr>
        <p:spPr>
          <a:xfrm>
            <a:off x="1670792" y="3545486"/>
            <a:ext cx="5802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our website:</a:t>
            </a:r>
            <a:b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https://shuangboxu.github.io/python-project/index.html</a:t>
            </a:r>
            <a:endParaRPr lang="en-US" altLang="zh-CN" sz="14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our group’s introduction:</a:t>
            </a:r>
          </a:p>
          <a:p>
            <a:pPr algn="ctr"/>
            <a:r>
              <a:rPr lang="en-US" altLang="zh-CN" sz="1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https://shuangboxu.github.io/python-project/intro/about.html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8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61F55E5-DE76-57AB-E001-99A9E72E0486}"/>
              </a:ext>
            </a:extLst>
          </p:cNvPr>
          <p:cNvSpPr/>
          <p:nvPr/>
        </p:nvSpPr>
        <p:spPr>
          <a:xfrm>
            <a:off x="228601" y="1435138"/>
            <a:ext cx="2047968" cy="2823260"/>
          </a:xfrm>
          <a:prstGeom prst="roundRect">
            <a:avLst>
              <a:gd name="adj" fmla="val 11137"/>
            </a:avLst>
          </a:prstGeom>
          <a:noFill/>
          <a:ln w="28575">
            <a:solidFill>
              <a:srgbClr val="D49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010E335-4AB7-9028-895B-044D63D15045}"/>
              </a:ext>
            </a:extLst>
          </p:cNvPr>
          <p:cNvSpPr/>
          <p:nvPr/>
        </p:nvSpPr>
        <p:spPr>
          <a:xfrm>
            <a:off x="228601" y="1435139"/>
            <a:ext cx="2047968" cy="775291"/>
          </a:xfrm>
          <a:custGeom>
            <a:avLst/>
            <a:gdLst>
              <a:gd name="connsiteX0" fmla="*/ 235312 w 2112886"/>
              <a:gd name="connsiteY0" fmla="*/ 0 h 799867"/>
              <a:gd name="connsiteX1" fmla="*/ 1877574 w 2112886"/>
              <a:gd name="connsiteY1" fmla="*/ 0 h 799867"/>
              <a:gd name="connsiteX2" fmla="*/ 2112886 w 2112886"/>
              <a:gd name="connsiteY2" fmla="*/ 235312 h 799867"/>
              <a:gd name="connsiteX3" fmla="*/ 2112886 w 2112886"/>
              <a:gd name="connsiteY3" fmla="*/ 799867 h 799867"/>
              <a:gd name="connsiteX4" fmla="*/ 0 w 2112886"/>
              <a:gd name="connsiteY4" fmla="*/ 799867 h 799867"/>
              <a:gd name="connsiteX5" fmla="*/ 0 w 2112886"/>
              <a:gd name="connsiteY5" fmla="*/ 235312 h 799867"/>
              <a:gd name="connsiteX6" fmla="*/ 235312 w 2112886"/>
              <a:gd name="connsiteY6" fmla="*/ 0 h 79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2886" h="799867">
                <a:moveTo>
                  <a:pt x="235312" y="0"/>
                </a:moveTo>
                <a:lnTo>
                  <a:pt x="1877574" y="0"/>
                </a:lnTo>
                <a:cubicBezTo>
                  <a:pt x="2007533" y="0"/>
                  <a:pt x="2112886" y="105353"/>
                  <a:pt x="2112886" y="235312"/>
                </a:cubicBezTo>
                <a:lnTo>
                  <a:pt x="2112886" y="799867"/>
                </a:lnTo>
                <a:lnTo>
                  <a:pt x="0" y="799867"/>
                </a:lnTo>
                <a:lnTo>
                  <a:pt x="0" y="235312"/>
                </a:lnTo>
                <a:cubicBezTo>
                  <a:pt x="0" y="105353"/>
                  <a:pt x="105353" y="0"/>
                  <a:pt x="235312" y="0"/>
                </a:cubicBezTo>
                <a:close/>
              </a:path>
            </a:pathLst>
          </a:custGeom>
          <a:solidFill>
            <a:srgbClr val="D49E8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23B024-F88B-0A86-48AE-9D1B4465E9B8}"/>
              </a:ext>
            </a:extLst>
          </p:cNvPr>
          <p:cNvSpPr/>
          <p:nvPr/>
        </p:nvSpPr>
        <p:spPr>
          <a:xfrm>
            <a:off x="330664" y="2703143"/>
            <a:ext cx="20479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1.Content Analysis</a:t>
            </a:r>
          </a:p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extracting features from movie metadata and genres. </a:t>
            </a:r>
          </a:p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en-US" altLang="zh-CN" sz="1400" dirty="0"/>
              <a:t> Score Integration &amp; Visualization webpage</a:t>
            </a:r>
            <a:endParaRPr lang="en-US" altLang="zh-C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2284DA40-F00F-4822-ABDF-C158B35BF62A}"/>
              </a:ext>
            </a:extLst>
          </p:cNvPr>
          <p:cNvSpPr/>
          <p:nvPr/>
        </p:nvSpPr>
        <p:spPr bwMode="auto">
          <a:xfrm>
            <a:off x="852475" y="2364589"/>
            <a:ext cx="8002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B9766F"/>
                </a:solidFill>
                <a:latin typeface="+mj-ea"/>
                <a:ea typeface="+mj-ea"/>
                <a:sym typeface="思源黑体 CN Normal" panose="020B0400000000000000" charset="-122"/>
              </a:rPr>
              <a:t>许双博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C24B39B-7D97-2311-1AC9-A73F42CEEF5F}"/>
              </a:ext>
            </a:extLst>
          </p:cNvPr>
          <p:cNvSpPr/>
          <p:nvPr/>
        </p:nvSpPr>
        <p:spPr>
          <a:xfrm>
            <a:off x="2441545" y="1435138"/>
            <a:ext cx="2047968" cy="2823260"/>
          </a:xfrm>
          <a:prstGeom prst="roundRect">
            <a:avLst>
              <a:gd name="adj" fmla="val 11137"/>
            </a:avLst>
          </a:prstGeom>
          <a:noFill/>
          <a:ln w="28575">
            <a:solidFill>
              <a:srgbClr val="B97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818220B-29A5-FF3E-C1B4-51D6D84A3502}"/>
              </a:ext>
            </a:extLst>
          </p:cNvPr>
          <p:cNvSpPr/>
          <p:nvPr/>
        </p:nvSpPr>
        <p:spPr>
          <a:xfrm>
            <a:off x="2441545" y="1435139"/>
            <a:ext cx="2047968" cy="775291"/>
          </a:xfrm>
          <a:custGeom>
            <a:avLst/>
            <a:gdLst>
              <a:gd name="connsiteX0" fmla="*/ 235312 w 2112886"/>
              <a:gd name="connsiteY0" fmla="*/ 0 h 799867"/>
              <a:gd name="connsiteX1" fmla="*/ 1877574 w 2112886"/>
              <a:gd name="connsiteY1" fmla="*/ 0 h 799867"/>
              <a:gd name="connsiteX2" fmla="*/ 2112886 w 2112886"/>
              <a:gd name="connsiteY2" fmla="*/ 235312 h 799867"/>
              <a:gd name="connsiteX3" fmla="*/ 2112886 w 2112886"/>
              <a:gd name="connsiteY3" fmla="*/ 799867 h 799867"/>
              <a:gd name="connsiteX4" fmla="*/ 0 w 2112886"/>
              <a:gd name="connsiteY4" fmla="*/ 799867 h 799867"/>
              <a:gd name="connsiteX5" fmla="*/ 0 w 2112886"/>
              <a:gd name="connsiteY5" fmla="*/ 235312 h 799867"/>
              <a:gd name="connsiteX6" fmla="*/ 235312 w 2112886"/>
              <a:gd name="connsiteY6" fmla="*/ 0 h 79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2886" h="799867">
                <a:moveTo>
                  <a:pt x="235312" y="0"/>
                </a:moveTo>
                <a:lnTo>
                  <a:pt x="1877574" y="0"/>
                </a:lnTo>
                <a:cubicBezTo>
                  <a:pt x="2007533" y="0"/>
                  <a:pt x="2112886" y="105353"/>
                  <a:pt x="2112886" y="235312"/>
                </a:cubicBezTo>
                <a:lnTo>
                  <a:pt x="2112886" y="799867"/>
                </a:lnTo>
                <a:lnTo>
                  <a:pt x="0" y="799867"/>
                </a:lnTo>
                <a:lnTo>
                  <a:pt x="0" y="235312"/>
                </a:lnTo>
                <a:cubicBezTo>
                  <a:pt x="0" y="105353"/>
                  <a:pt x="105353" y="0"/>
                  <a:pt x="235312" y="0"/>
                </a:cubicBezTo>
                <a:close/>
              </a:path>
            </a:pathLst>
          </a:custGeom>
          <a:solidFill>
            <a:srgbClr val="B9766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92D3452-3F28-E481-1D4D-42DA39B9424C}"/>
              </a:ext>
            </a:extLst>
          </p:cNvPr>
          <p:cNvSpPr/>
          <p:nvPr/>
        </p:nvSpPr>
        <p:spPr>
          <a:xfrm>
            <a:off x="2566060" y="2671268"/>
            <a:ext cx="1866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1.Rating Behavior</a:t>
            </a:r>
          </a:p>
          <a:p>
            <a:r>
              <a:rPr lang="en-US" altLang="zh-CN" sz="1400" dirty="0"/>
              <a:t>– 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modeling user preference patterns through statistical analysis.</a:t>
            </a:r>
          </a:p>
          <a:p>
            <a:r>
              <a:rPr lang="en-US" altLang="zh-CN" sz="1400" i="1" dirty="0">
                <a:latin typeface="Calibri" panose="020F0502020204030204" pitchFamily="34" charset="0"/>
                <a:cs typeface="Calibri" panose="020F0502020204030204" pitchFamily="34" charset="0"/>
                <a:sym typeface="思源黑体 CN Normal" panose="020B0400000000000000" charset="-122"/>
              </a:rPr>
              <a:t>2.Making PPT part 1</a:t>
            </a:r>
            <a:endParaRPr lang="zh-CN" altLang="en-US" sz="1400" i="1" dirty="0">
              <a:latin typeface="Calibri" panose="020F0502020204030204" pitchFamily="34" charset="0"/>
              <a:cs typeface="Calibri" panose="020F0502020204030204" pitchFamily="34" charset="0"/>
              <a:sym typeface="思源黑体 CN Normal" panose="020B0400000000000000" charset="-122"/>
            </a:endParaRPr>
          </a:p>
        </p:txBody>
      </p:sp>
      <p:sp>
        <p:nvSpPr>
          <p:cNvPr id="28" name="矩形 27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CB4913E1-946F-007D-21FE-A1EBCE1F69C0}"/>
              </a:ext>
            </a:extLst>
          </p:cNvPr>
          <p:cNvSpPr/>
          <p:nvPr/>
        </p:nvSpPr>
        <p:spPr bwMode="auto">
          <a:xfrm>
            <a:off x="3065419" y="2364589"/>
            <a:ext cx="8002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B9766F"/>
                </a:solidFill>
                <a:latin typeface="+mj-ea"/>
                <a:ea typeface="+mj-ea"/>
                <a:sym typeface="思源黑体 CN Normal" panose="020B0400000000000000" charset="-122"/>
              </a:rPr>
              <a:t>王韵嘉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DB36D26-42BF-90A1-1DB4-BBF609F8E64D}"/>
              </a:ext>
            </a:extLst>
          </p:cNvPr>
          <p:cNvSpPr/>
          <p:nvPr/>
        </p:nvSpPr>
        <p:spPr>
          <a:xfrm>
            <a:off x="4654489" y="1435138"/>
            <a:ext cx="2047968" cy="2823260"/>
          </a:xfrm>
          <a:prstGeom prst="roundRect">
            <a:avLst>
              <a:gd name="adj" fmla="val 11137"/>
            </a:avLst>
          </a:prstGeom>
          <a:noFill/>
          <a:ln w="28575">
            <a:solidFill>
              <a:srgbClr val="D49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A0A081A-761C-7894-4840-FCF711CA63BD}"/>
              </a:ext>
            </a:extLst>
          </p:cNvPr>
          <p:cNvSpPr/>
          <p:nvPr/>
        </p:nvSpPr>
        <p:spPr>
          <a:xfrm>
            <a:off x="4654489" y="1435139"/>
            <a:ext cx="2047968" cy="775291"/>
          </a:xfrm>
          <a:custGeom>
            <a:avLst/>
            <a:gdLst>
              <a:gd name="connsiteX0" fmla="*/ 235312 w 2112886"/>
              <a:gd name="connsiteY0" fmla="*/ 0 h 799867"/>
              <a:gd name="connsiteX1" fmla="*/ 1877574 w 2112886"/>
              <a:gd name="connsiteY1" fmla="*/ 0 h 799867"/>
              <a:gd name="connsiteX2" fmla="*/ 2112886 w 2112886"/>
              <a:gd name="connsiteY2" fmla="*/ 235312 h 799867"/>
              <a:gd name="connsiteX3" fmla="*/ 2112886 w 2112886"/>
              <a:gd name="connsiteY3" fmla="*/ 799867 h 799867"/>
              <a:gd name="connsiteX4" fmla="*/ 0 w 2112886"/>
              <a:gd name="connsiteY4" fmla="*/ 799867 h 799867"/>
              <a:gd name="connsiteX5" fmla="*/ 0 w 2112886"/>
              <a:gd name="connsiteY5" fmla="*/ 235312 h 799867"/>
              <a:gd name="connsiteX6" fmla="*/ 235312 w 2112886"/>
              <a:gd name="connsiteY6" fmla="*/ 0 h 79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2886" h="799867">
                <a:moveTo>
                  <a:pt x="235312" y="0"/>
                </a:moveTo>
                <a:lnTo>
                  <a:pt x="1877574" y="0"/>
                </a:lnTo>
                <a:cubicBezTo>
                  <a:pt x="2007533" y="0"/>
                  <a:pt x="2112886" y="105353"/>
                  <a:pt x="2112886" y="235312"/>
                </a:cubicBezTo>
                <a:lnTo>
                  <a:pt x="2112886" y="799867"/>
                </a:lnTo>
                <a:lnTo>
                  <a:pt x="0" y="799867"/>
                </a:lnTo>
                <a:lnTo>
                  <a:pt x="0" y="235312"/>
                </a:lnTo>
                <a:cubicBezTo>
                  <a:pt x="0" y="105353"/>
                  <a:pt x="105353" y="0"/>
                  <a:pt x="235312" y="0"/>
                </a:cubicBezTo>
                <a:close/>
              </a:path>
            </a:pathLst>
          </a:custGeom>
          <a:solidFill>
            <a:srgbClr val="D49E8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EBA25A8-6E5D-4D06-2E33-DD13F99C1261}"/>
              </a:ext>
            </a:extLst>
          </p:cNvPr>
          <p:cNvSpPr/>
          <p:nvPr/>
        </p:nvSpPr>
        <p:spPr>
          <a:xfrm>
            <a:off x="4843698" y="2674450"/>
            <a:ext cx="199848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1.Business Insights</a:t>
            </a:r>
          </a:p>
          <a:p>
            <a:r>
              <a:rPr lang="en-US" altLang="zh-CN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aligning recommendation outputs with real-world market value.</a:t>
            </a:r>
          </a:p>
          <a:p>
            <a:r>
              <a:rPr lang="en-US" altLang="zh-CN" sz="1400" i="1" dirty="0">
                <a:latin typeface="Calibri" panose="020F0502020204030204" pitchFamily="34" charset="0"/>
                <a:cs typeface="Calibri" panose="020F0502020204030204" pitchFamily="34" charset="0"/>
                <a:sym typeface="思源黑体 CN Normal" panose="020B0400000000000000" charset="-122"/>
              </a:rPr>
              <a:t>2.Making PPT part 5</a:t>
            </a:r>
            <a:endParaRPr lang="zh-CN" altLang="en-US" sz="1400" i="1" dirty="0">
              <a:latin typeface="Calibri" panose="020F0502020204030204" pitchFamily="34" charset="0"/>
              <a:cs typeface="Calibri" panose="020F0502020204030204" pitchFamily="34" charset="0"/>
              <a:sym typeface="思源黑体 CN Normal" panose="020B0400000000000000" charset="-122"/>
            </a:endParaRPr>
          </a:p>
          <a:p>
            <a:endParaRPr lang="zh-CN" altLang="en-US" sz="1400" i="1" dirty="0">
              <a:latin typeface="Calibri" panose="020F0502020204030204" pitchFamily="34" charset="0"/>
              <a:cs typeface="Calibri" panose="020F0502020204030204" pitchFamily="34" charset="0"/>
              <a:sym typeface="思源黑体 CN Normal" panose="020B0400000000000000" charset="-122"/>
            </a:endParaRPr>
          </a:p>
        </p:txBody>
      </p:sp>
      <p:sp>
        <p:nvSpPr>
          <p:cNvPr id="33" name="矩形 3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B1E74928-7CBC-6758-2338-087347D021D5}"/>
              </a:ext>
            </a:extLst>
          </p:cNvPr>
          <p:cNvSpPr/>
          <p:nvPr/>
        </p:nvSpPr>
        <p:spPr bwMode="auto">
          <a:xfrm>
            <a:off x="5278363" y="2364589"/>
            <a:ext cx="8002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B9766F"/>
                </a:solidFill>
                <a:latin typeface="+mj-ea"/>
                <a:ea typeface="+mj-ea"/>
                <a:sym typeface="思源黑体 CN Normal" panose="020B0400000000000000" charset="-122"/>
              </a:rPr>
              <a:t>武红玮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E729982-82BA-3F4D-D6AF-5C092259030E}"/>
              </a:ext>
            </a:extLst>
          </p:cNvPr>
          <p:cNvSpPr/>
          <p:nvPr/>
        </p:nvSpPr>
        <p:spPr>
          <a:xfrm>
            <a:off x="6867433" y="1435138"/>
            <a:ext cx="2047968" cy="2823260"/>
          </a:xfrm>
          <a:prstGeom prst="roundRect">
            <a:avLst>
              <a:gd name="adj" fmla="val 11137"/>
            </a:avLst>
          </a:prstGeom>
          <a:noFill/>
          <a:ln w="28575">
            <a:solidFill>
              <a:srgbClr val="B97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05F2700-AC8F-2A65-D452-2D7C51FA0AFB}"/>
              </a:ext>
            </a:extLst>
          </p:cNvPr>
          <p:cNvSpPr/>
          <p:nvPr/>
        </p:nvSpPr>
        <p:spPr>
          <a:xfrm>
            <a:off x="6867433" y="1435139"/>
            <a:ext cx="2047968" cy="775291"/>
          </a:xfrm>
          <a:custGeom>
            <a:avLst/>
            <a:gdLst>
              <a:gd name="connsiteX0" fmla="*/ 235312 w 2112886"/>
              <a:gd name="connsiteY0" fmla="*/ 0 h 799867"/>
              <a:gd name="connsiteX1" fmla="*/ 1877574 w 2112886"/>
              <a:gd name="connsiteY1" fmla="*/ 0 h 799867"/>
              <a:gd name="connsiteX2" fmla="*/ 2112886 w 2112886"/>
              <a:gd name="connsiteY2" fmla="*/ 235312 h 799867"/>
              <a:gd name="connsiteX3" fmla="*/ 2112886 w 2112886"/>
              <a:gd name="connsiteY3" fmla="*/ 799867 h 799867"/>
              <a:gd name="connsiteX4" fmla="*/ 0 w 2112886"/>
              <a:gd name="connsiteY4" fmla="*/ 799867 h 799867"/>
              <a:gd name="connsiteX5" fmla="*/ 0 w 2112886"/>
              <a:gd name="connsiteY5" fmla="*/ 235312 h 799867"/>
              <a:gd name="connsiteX6" fmla="*/ 235312 w 2112886"/>
              <a:gd name="connsiteY6" fmla="*/ 0 h 79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2886" h="799867">
                <a:moveTo>
                  <a:pt x="235312" y="0"/>
                </a:moveTo>
                <a:lnTo>
                  <a:pt x="1877574" y="0"/>
                </a:lnTo>
                <a:cubicBezTo>
                  <a:pt x="2007533" y="0"/>
                  <a:pt x="2112886" y="105353"/>
                  <a:pt x="2112886" y="235312"/>
                </a:cubicBezTo>
                <a:lnTo>
                  <a:pt x="2112886" y="799867"/>
                </a:lnTo>
                <a:lnTo>
                  <a:pt x="0" y="799867"/>
                </a:lnTo>
                <a:lnTo>
                  <a:pt x="0" y="235312"/>
                </a:lnTo>
                <a:cubicBezTo>
                  <a:pt x="0" y="105353"/>
                  <a:pt x="105353" y="0"/>
                  <a:pt x="235312" y="0"/>
                </a:cubicBezTo>
                <a:close/>
              </a:path>
            </a:pathLst>
          </a:custGeom>
          <a:solidFill>
            <a:srgbClr val="B9766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D7DCA02-DB15-E0CC-A4FE-7B6A0BD2AE90}"/>
              </a:ext>
            </a:extLst>
          </p:cNvPr>
          <p:cNvSpPr/>
          <p:nvPr/>
        </p:nvSpPr>
        <p:spPr>
          <a:xfrm>
            <a:off x="7000842" y="2625270"/>
            <a:ext cx="1998489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1.Temporal Dynamics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capturing time-based shifts in viewing trends. 2.Making PPT part 3,4</a:t>
            </a:r>
            <a:endParaRPr lang="zh-CN" altLang="en-US" sz="1000" i="1" dirty="0">
              <a:latin typeface="Calibri" panose="020F0502020204030204" pitchFamily="34" charset="0"/>
              <a:cs typeface="Calibri" panose="020F0502020204030204" pitchFamily="34" charset="0"/>
              <a:sym typeface="思源黑体 CN Normal" panose="020B0400000000000000" charset="-122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BBD264F3-85BC-E0D9-FED8-F68ED776E8DA}"/>
              </a:ext>
            </a:extLst>
          </p:cNvPr>
          <p:cNvSpPr/>
          <p:nvPr/>
        </p:nvSpPr>
        <p:spPr bwMode="auto">
          <a:xfrm>
            <a:off x="7491307" y="2364589"/>
            <a:ext cx="8002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B9766F"/>
                </a:solidFill>
                <a:latin typeface="+mj-ea"/>
                <a:ea typeface="+mj-ea"/>
                <a:sym typeface="思源黑体 CN Normal" panose="020B0400000000000000" charset="-122"/>
              </a:rPr>
              <a:t>李尚泽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2FDDD8F-982E-9AC9-751B-6139568AAD74}"/>
              </a:ext>
            </a:extLst>
          </p:cNvPr>
          <p:cNvSpPr txBox="1"/>
          <p:nvPr/>
        </p:nvSpPr>
        <p:spPr>
          <a:xfrm>
            <a:off x="1010194" y="188149"/>
            <a:ext cx="6853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Team Structure &amp; Collaboration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9CE75B-46B2-4A5C-B9BE-6652DEFD0031}"/>
              </a:ext>
            </a:extLst>
          </p:cNvPr>
          <p:cNvSpPr/>
          <p:nvPr/>
        </p:nvSpPr>
        <p:spPr>
          <a:xfrm>
            <a:off x="2680740" y="629138"/>
            <a:ext cx="34876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n w="3175">
                  <a:noFill/>
                </a:ln>
                <a:solidFill>
                  <a:srgbClr val="B9766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Modular Responsibilities</a:t>
            </a:r>
            <a:endParaRPr lang="en-US" altLang="zh-CN" sz="1600" dirty="0">
              <a:ln w="3175">
                <a:noFill/>
              </a:ln>
              <a:solidFill>
                <a:srgbClr val="B9766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 CN Normal" panose="020B04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F6D7A6-0D52-8A4D-0D95-1B515F5C6D94}"/>
              </a:ext>
            </a:extLst>
          </p:cNvPr>
          <p:cNvSpPr txBox="1"/>
          <p:nvPr/>
        </p:nvSpPr>
        <p:spPr>
          <a:xfrm>
            <a:off x="762658" y="1591952"/>
            <a:ext cx="97985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>
              <a:defRPr sz="2400">
                <a:ln w="19050">
                  <a:noFill/>
                </a:ln>
                <a:solidFill>
                  <a:srgbClr val="E77E23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3A04F7-61D4-7CF4-8510-EAD6891DFDD5}"/>
              </a:ext>
            </a:extLst>
          </p:cNvPr>
          <p:cNvSpPr txBox="1"/>
          <p:nvPr/>
        </p:nvSpPr>
        <p:spPr>
          <a:xfrm>
            <a:off x="2975602" y="1591952"/>
            <a:ext cx="97985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>
              <a:defRPr sz="2400">
                <a:ln w="19050">
                  <a:noFill/>
                </a:ln>
                <a:solidFill>
                  <a:srgbClr val="E77E23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0F20EE-C691-AC7E-03D2-EE9280681996}"/>
              </a:ext>
            </a:extLst>
          </p:cNvPr>
          <p:cNvSpPr txBox="1"/>
          <p:nvPr/>
        </p:nvSpPr>
        <p:spPr>
          <a:xfrm>
            <a:off x="5188546" y="1591952"/>
            <a:ext cx="97985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>
              <a:defRPr sz="2400">
                <a:ln w="19050">
                  <a:noFill/>
                </a:ln>
                <a:solidFill>
                  <a:srgbClr val="E77E23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D8A70C-F9F6-28C3-4CF6-9B3003147392}"/>
              </a:ext>
            </a:extLst>
          </p:cNvPr>
          <p:cNvSpPr txBox="1"/>
          <p:nvPr/>
        </p:nvSpPr>
        <p:spPr>
          <a:xfrm>
            <a:off x="7401490" y="1591952"/>
            <a:ext cx="97985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>
              <a:defRPr sz="2400">
                <a:ln w="19050">
                  <a:noFill/>
                </a:ln>
                <a:solidFill>
                  <a:srgbClr val="E77E23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04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2F83FC-E659-B1D0-2CD5-2C6029020B5C}"/>
              </a:ext>
            </a:extLst>
          </p:cNvPr>
          <p:cNvGrpSpPr/>
          <p:nvPr/>
        </p:nvGrpSpPr>
        <p:grpSpPr>
          <a:xfrm>
            <a:off x="4007128" y="4537338"/>
            <a:ext cx="1129743" cy="203545"/>
            <a:chOff x="4138864" y="4595186"/>
            <a:chExt cx="801353" cy="14437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F96A88A-E005-037C-CB21-B949B395CBA3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9258F7F-B997-88E0-C480-FFC94AF6D6BA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04A911D-0BF7-8CF5-A28F-9F43B7152EF9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11BE403-4FD3-9A26-98E8-3FE9E88035F3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329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BECCB19-4618-29BA-EC99-1191EE928602}"/>
              </a:ext>
            </a:extLst>
          </p:cNvPr>
          <p:cNvSpPr/>
          <p:nvPr/>
        </p:nvSpPr>
        <p:spPr>
          <a:xfrm>
            <a:off x="3734127" y="1805669"/>
            <a:ext cx="4448643" cy="340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/>
              <a:t>e.g., </a:t>
            </a:r>
            <a:r>
              <a:rPr lang="en-US" altLang="zh-CN" sz="1200" dirty="0"/>
              <a:t>stage1/01_content for structured progress tracking.</a:t>
            </a:r>
            <a:endParaRPr lang="zh-CN" altLang="en-US" sz="1200" kern="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944C155E-D1A6-B471-D2EB-EF96A96B89C3}"/>
              </a:ext>
            </a:extLst>
          </p:cNvPr>
          <p:cNvSpPr/>
          <p:nvPr/>
        </p:nvSpPr>
        <p:spPr bwMode="auto">
          <a:xfrm>
            <a:off x="3734127" y="1473060"/>
            <a:ext cx="31211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B9766F"/>
                </a:solidFill>
                <a:latin typeface="+mj-ea"/>
                <a:ea typeface="+mj-ea"/>
              </a:rPr>
              <a:t>Branch</a:t>
            </a:r>
            <a:r>
              <a:rPr lang="en-US" altLang="zh-CN" sz="1600" b="1" dirty="0"/>
              <a:t> </a:t>
            </a:r>
            <a:r>
              <a:rPr lang="en-US" altLang="zh-CN" sz="1600" dirty="0">
                <a:solidFill>
                  <a:srgbClr val="B9766F"/>
                </a:solidFill>
                <a:latin typeface="+mj-ea"/>
                <a:ea typeface="+mj-ea"/>
              </a:rPr>
              <a:t>Naming</a:t>
            </a:r>
            <a:r>
              <a:rPr lang="en-US" altLang="zh-CN" sz="1600" b="1" dirty="0"/>
              <a:t> </a:t>
            </a:r>
            <a:r>
              <a:rPr lang="en-US" altLang="zh-CN" sz="1600" dirty="0">
                <a:solidFill>
                  <a:srgbClr val="B9766F"/>
                </a:solidFill>
                <a:latin typeface="+mj-ea"/>
                <a:ea typeface="+mj-ea"/>
              </a:rPr>
              <a:t>Convention</a:t>
            </a:r>
            <a:endParaRPr lang="zh-CN" altLang="en-US" sz="1600" dirty="0">
              <a:solidFill>
                <a:srgbClr val="B9766F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807F26A-A4D4-0467-7780-B530A88618D9}"/>
              </a:ext>
            </a:extLst>
          </p:cNvPr>
          <p:cNvSpPr/>
          <p:nvPr/>
        </p:nvSpPr>
        <p:spPr>
          <a:xfrm rot="2700000">
            <a:off x="3352790" y="1663204"/>
            <a:ext cx="306611" cy="306611"/>
          </a:xfrm>
          <a:prstGeom prst="roundRect">
            <a:avLst/>
          </a:prstGeom>
          <a:solidFill>
            <a:srgbClr val="B97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D9F1EB-634E-038A-F273-6AF201186A0F}"/>
              </a:ext>
            </a:extLst>
          </p:cNvPr>
          <p:cNvSpPr/>
          <p:nvPr/>
        </p:nvSpPr>
        <p:spPr>
          <a:xfrm>
            <a:off x="4572000" y="2945732"/>
            <a:ext cx="4448643" cy="61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Used for peer review and controlled merging. All merges undergo peer review to ensure stability.</a:t>
            </a:r>
            <a:endParaRPr lang="zh-CN" altLang="en-US" sz="1200" dirty="0">
              <a:sym typeface="思源黑体 CN Normal" panose="020B0400000000000000" charset="-122"/>
            </a:endParaRPr>
          </a:p>
        </p:txBody>
      </p:sp>
      <p:sp>
        <p:nvSpPr>
          <p:cNvPr id="10" name="矩形 9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9BF49A6E-850B-40DA-ACC7-2712BB57D645}"/>
              </a:ext>
            </a:extLst>
          </p:cNvPr>
          <p:cNvSpPr/>
          <p:nvPr/>
        </p:nvSpPr>
        <p:spPr bwMode="auto">
          <a:xfrm>
            <a:off x="4572001" y="2613123"/>
            <a:ext cx="16322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B9766F"/>
                </a:solidFill>
                <a:latin typeface="+mj-ea"/>
                <a:ea typeface="+mj-ea"/>
              </a:rPr>
              <a:t>Pull Requests</a:t>
            </a:r>
            <a:endParaRPr lang="zh-CN" altLang="en-US" sz="1600" dirty="0">
              <a:solidFill>
                <a:srgbClr val="B9766F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AE2BBB4-AC32-741E-E3FF-EBC68E955D63}"/>
              </a:ext>
            </a:extLst>
          </p:cNvPr>
          <p:cNvSpPr/>
          <p:nvPr/>
        </p:nvSpPr>
        <p:spPr>
          <a:xfrm rot="2700000">
            <a:off x="4201888" y="2834686"/>
            <a:ext cx="306611" cy="306611"/>
          </a:xfrm>
          <a:prstGeom prst="roundRect">
            <a:avLst/>
          </a:prstGeom>
          <a:solidFill>
            <a:srgbClr val="B97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718582-1788-B0AE-70C5-CC1F0DA5A00E}"/>
              </a:ext>
            </a:extLst>
          </p:cNvPr>
          <p:cNvSpPr/>
          <p:nvPr/>
        </p:nvSpPr>
        <p:spPr>
          <a:xfrm>
            <a:off x="3740851" y="4085795"/>
            <a:ext cx="4448643" cy="894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Structured naming with stage identifiers for clear progress tracking. Each commit includes stage identifiers (e.g., stage2_refactor_rating</a:t>
            </a:r>
            <a:r>
              <a:rPr lang="en-US" altLang="zh-CN" sz="1000" dirty="0"/>
              <a:t>) </a:t>
            </a:r>
            <a:r>
              <a:rPr lang="en-US" altLang="zh-CN" sz="1200" dirty="0"/>
              <a:t>for transparency and reproducibility.</a:t>
            </a:r>
            <a:endParaRPr lang="zh-CN" altLang="en-US" sz="1200" kern="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2EC82045-F0A7-B40C-968B-32ADEE9D2C77}"/>
              </a:ext>
            </a:extLst>
          </p:cNvPr>
          <p:cNvSpPr/>
          <p:nvPr/>
        </p:nvSpPr>
        <p:spPr bwMode="auto">
          <a:xfrm>
            <a:off x="3740851" y="3753186"/>
            <a:ext cx="15840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B9766F"/>
                </a:solidFill>
                <a:latin typeface="+mj-ea"/>
                <a:ea typeface="+mj-ea"/>
              </a:rPr>
              <a:t>Commit Logs</a:t>
            </a:r>
            <a:endParaRPr lang="zh-CN" altLang="en-US" sz="1600" dirty="0">
              <a:solidFill>
                <a:srgbClr val="B9766F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65C5E53-A40D-4680-5BD6-2282BEBD29A2}"/>
              </a:ext>
            </a:extLst>
          </p:cNvPr>
          <p:cNvSpPr/>
          <p:nvPr/>
        </p:nvSpPr>
        <p:spPr>
          <a:xfrm rot="2700000">
            <a:off x="3352790" y="3961623"/>
            <a:ext cx="306611" cy="306611"/>
          </a:xfrm>
          <a:prstGeom prst="roundRect">
            <a:avLst/>
          </a:prstGeom>
          <a:solidFill>
            <a:srgbClr val="B97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41BF3-E6D4-56C7-6DA7-51890869427A}"/>
              </a:ext>
            </a:extLst>
          </p:cNvPr>
          <p:cNvSpPr txBox="1"/>
          <p:nvPr/>
        </p:nvSpPr>
        <p:spPr>
          <a:xfrm>
            <a:off x="1955074" y="188149"/>
            <a:ext cx="470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Collaboration via GitHub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18E98D6-4374-70C0-7DFC-7004F15E00B7}"/>
              </a:ext>
            </a:extLst>
          </p:cNvPr>
          <p:cNvSpPr/>
          <p:nvPr/>
        </p:nvSpPr>
        <p:spPr>
          <a:xfrm>
            <a:off x="3739041" y="629138"/>
            <a:ext cx="166591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900">
                <a:ln w="3175">
                  <a:noFill/>
                </a:ln>
                <a:solidFill>
                  <a:srgbClr val="B9766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charset="-122"/>
              </a:rPr>
              <a:t>WORK SUMMARY REVIEW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D135EE-118B-F9CF-E44A-18B81CA454A0}"/>
              </a:ext>
            </a:extLst>
          </p:cNvPr>
          <p:cNvSpPr txBox="1"/>
          <p:nvPr/>
        </p:nvSpPr>
        <p:spPr>
          <a:xfrm>
            <a:off x="3273673" y="1681153"/>
            <a:ext cx="4543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>
              <a:defRPr sz="2400">
                <a:ln w="19050">
                  <a:noFill/>
                </a:ln>
                <a:solidFill>
                  <a:srgbClr val="E77E23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120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27A5E99-7B62-8CD6-88B7-C44A8EABEC5C}"/>
              </a:ext>
            </a:extLst>
          </p:cNvPr>
          <p:cNvSpPr txBox="1"/>
          <p:nvPr/>
        </p:nvSpPr>
        <p:spPr>
          <a:xfrm>
            <a:off x="4128458" y="2853737"/>
            <a:ext cx="4543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>
              <a:defRPr sz="2400">
                <a:ln w="19050">
                  <a:noFill/>
                </a:ln>
                <a:solidFill>
                  <a:srgbClr val="E77E23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120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1ED117-F542-90F5-02F8-781EEFE87D48}"/>
              </a:ext>
            </a:extLst>
          </p:cNvPr>
          <p:cNvSpPr txBox="1"/>
          <p:nvPr/>
        </p:nvSpPr>
        <p:spPr>
          <a:xfrm>
            <a:off x="3275018" y="3976119"/>
            <a:ext cx="4543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>
              <a:defRPr sz="2400">
                <a:ln w="19050">
                  <a:noFill/>
                </a:ln>
                <a:solidFill>
                  <a:srgbClr val="E77E23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120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1B359-D591-EF19-6574-C3482BC7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7" y="557690"/>
            <a:ext cx="2371276" cy="26316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24C3FA-8A47-8575-B25E-B340F07C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3020"/>
            <a:ext cx="3251362" cy="16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832B8F9-A958-07AF-EE94-9E40A8041B50}"/>
              </a:ext>
            </a:extLst>
          </p:cNvPr>
          <p:cNvSpPr/>
          <p:nvPr/>
        </p:nvSpPr>
        <p:spPr>
          <a:xfrm>
            <a:off x="841169" y="3546521"/>
            <a:ext cx="1998489" cy="79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kern="0" dirty="0">
                <a:solidFill>
                  <a:schemeClr val="bg1"/>
                </a:solidFill>
                <a:latin typeface="思源黑体 CN Normal" panose="020B0400000000000000" charset="-122"/>
              </a:rPr>
              <a:t>GitHub + </a:t>
            </a:r>
            <a:r>
              <a:rPr lang="en-US" altLang="zh-CN" sz="1050" kern="0" dirty="0" err="1">
                <a:solidFill>
                  <a:schemeClr val="bg1"/>
                </a:solidFill>
                <a:latin typeface="思源黑体 CN Normal" panose="020B0400000000000000" charset="-122"/>
              </a:rPr>
              <a:t>Jupyter</a:t>
            </a:r>
            <a:r>
              <a:rPr lang="en-US" altLang="zh-CN" sz="1050" kern="0" dirty="0">
                <a:solidFill>
                  <a:schemeClr val="bg1"/>
                </a:solidFill>
                <a:latin typeface="思源黑体 CN Normal" panose="020B0400000000000000" charset="-122"/>
              </a:rPr>
              <a:t> Notebook for experimentation and integration.</a:t>
            </a:r>
            <a:endParaRPr lang="zh-CN" altLang="en-US" sz="1050" kern="0" dirty="0">
              <a:solidFill>
                <a:schemeClr val="bg1"/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20" name="矩形 19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3854F470-CB03-DC9A-F4FC-28891FF6E497}"/>
              </a:ext>
            </a:extLst>
          </p:cNvPr>
          <p:cNvSpPr/>
          <p:nvPr/>
        </p:nvSpPr>
        <p:spPr bwMode="auto">
          <a:xfrm>
            <a:off x="539994" y="3206922"/>
            <a:ext cx="26008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Development Platform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BF9410D-2671-98C1-2CEE-2CEA326C0C02}"/>
              </a:ext>
            </a:extLst>
          </p:cNvPr>
          <p:cNvSpPr/>
          <p:nvPr/>
        </p:nvSpPr>
        <p:spPr>
          <a:xfrm>
            <a:off x="3572755" y="3587694"/>
            <a:ext cx="1998489" cy="79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kern="0" dirty="0">
                <a:solidFill>
                  <a:schemeClr val="bg1"/>
                </a:solidFill>
                <a:latin typeface="思源黑体 CN Normal" panose="020B0400000000000000" charset="-122"/>
              </a:rPr>
              <a:t>Teams / WeChat for real-time discussion and decision-making.</a:t>
            </a:r>
            <a:endParaRPr lang="zh-CN" altLang="en-US" sz="1050" kern="0" dirty="0">
              <a:solidFill>
                <a:schemeClr val="bg1"/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22" name="矩形 2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57C494E7-C237-198E-E592-1A24AFC3E8EA}"/>
              </a:ext>
            </a:extLst>
          </p:cNvPr>
          <p:cNvSpPr/>
          <p:nvPr/>
        </p:nvSpPr>
        <p:spPr bwMode="auto">
          <a:xfrm>
            <a:off x="3616772" y="3248095"/>
            <a:ext cx="1910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Communication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4F2E24D-6DAC-52F7-52B0-9C6521CA69E6}"/>
              </a:ext>
            </a:extLst>
          </p:cNvPr>
          <p:cNvSpPr/>
          <p:nvPr/>
        </p:nvSpPr>
        <p:spPr>
          <a:xfrm>
            <a:off x="6331256" y="3586649"/>
            <a:ext cx="2120290" cy="1036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kern="0" dirty="0">
                <a:solidFill>
                  <a:schemeClr val="bg1"/>
                </a:solidFill>
                <a:latin typeface="思源黑体 CN Normal" panose="020B0400000000000000" charset="-122"/>
              </a:rPr>
              <a:t>Standardized logs stored under reports/logs/, ensuring experiment reproducibility and auditability across stages.</a:t>
            </a:r>
            <a:endParaRPr lang="zh-CN" altLang="en-US" sz="1050" kern="0" dirty="0">
              <a:solidFill>
                <a:schemeClr val="bg1"/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24" name="矩形 23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148350D4-264A-4270-0486-F5BF270BCE2F}"/>
              </a:ext>
            </a:extLst>
          </p:cNvPr>
          <p:cNvSpPr/>
          <p:nvPr/>
        </p:nvSpPr>
        <p:spPr bwMode="auto">
          <a:xfrm>
            <a:off x="6466725" y="3248095"/>
            <a:ext cx="18493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Documentation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  <a:sym typeface="思源黑体 CN Normal" panose="020B0400000000000000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EA3781-013C-0C92-781F-9C7F92D973C1}"/>
              </a:ext>
            </a:extLst>
          </p:cNvPr>
          <p:cNvSpPr txBox="1"/>
          <p:nvPr/>
        </p:nvSpPr>
        <p:spPr>
          <a:xfrm>
            <a:off x="2773679" y="188149"/>
            <a:ext cx="369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Tools &amp; Workflow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B66479-5BAF-1AD3-106C-039BAC009803}"/>
              </a:ext>
            </a:extLst>
          </p:cNvPr>
          <p:cNvSpPr/>
          <p:nvPr/>
        </p:nvSpPr>
        <p:spPr>
          <a:xfrm>
            <a:off x="3739041" y="629138"/>
            <a:ext cx="166591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900">
                <a:ln w="3175">
                  <a:noFill/>
                </a:ln>
                <a:solidFill>
                  <a:srgbClr val="B9766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charset="-122"/>
              </a:rPr>
              <a:t>WORK SUMMARY REVIEW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5D84561-B620-CD8B-312A-54789403BB3E}"/>
              </a:ext>
            </a:extLst>
          </p:cNvPr>
          <p:cNvGrpSpPr/>
          <p:nvPr/>
        </p:nvGrpSpPr>
        <p:grpSpPr>
          <a:xfrm rot="10800000">
            <a:off x="7570693" y="391260"/>
            <a:ext cx="1295887" cy="233479"/>
            <a:chOff x="4138864" y="4595186"/>
            <a:chExt cx="801353" cy="14437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01CB209-8AA1-0E0E-A138-7CB30D2ACD0A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754F329-DACE-22B3-B519-DEAB90FB8F5D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9232CE3-8FDF-2C5E-F41F-D1EAF393C66C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3683BFF-D679-9B09-BFDB-C5455D2AD2B0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A077E1B0-AF2C-D156-A2C9-A61DD2BFF9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021" b="18021"/>
          <a:stretch>
            <a:fillRect/>
          </a:stretch>
        </p:blipFill>
        <p:spPr/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997BA0FF-3759-C674-3BCA-754190FA5E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8021" b="18021"/>
          <a:stretch>
            <a:fillRect/>
          </a:stretch>
        </p:blipFill>
        <p:spPr/>
      </p:pic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D3D4E9B3-8955-838E-B52A-432F610C45D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8021" b="18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45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EB17D7F-A879-6E68-43EF-FBC39AC6A95C}"/>
              </a:ext>
            </a:extLst>
          </p:cNvPr>
          <p:cNvSpPr txBox="1"/>
          <p:nvPr/>
        </p:nvSpPr>
        <p:spPr>
          <a:xfrm>
            <a:off x="2172789" y="188149"/>
            <a:ext cx="4497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600">
                <a:solidFill>
                  <a:srgbClr val="D7A78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/>
              <a:t>02. Ratings &amp; Popularity</a:t>
            </a:r>
            <a:endParaRPr lang="zh-CN" altLang="en-US" sz="2400" dirty="0">
              <a:solidFill>
                <a:srgbClr val="B9766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B38EE-567B-C523-A7BB-BB33F2B0FC03}"/>
              </a:ext>
            </a:extLst>
          </p:cNvPr>
          <p:cNvSpPr/>
          <p:nvPr/>
        </p:nvSpPr>
        <p:spPr>
          <a:xfrm>
            <a:off x="3739041" y="629138"/>
            <a:ext cx="166591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900">
                <a:ln w="3175">
                  <a:noFill/>
                </a:ln>
                <a:solidFill>
                  <a:srgbClr val="B9766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charset="-122"/>
              </a:rPr>
              <a:t>WORK COMPLETION</a:t>
            </a: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0F114B36-F2E1-6804-0EAD-C46CE0B3F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767393"/>
              </p:ext>
            </p:extLst>
          </p:nvPr>
        </p:nvGraphicFramePr>
        <p:xfrm>
          <a:off x="4007040" y="1087166"/>
          <a:ext cx="2255877" cy="1503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1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>
            <a:extLst>
              <a:ext uri="{FF2B5EF4-FFF2-40B4-BE49-F238E27FC236}">
                <a16:creationId xmlns:a16="http://schemas.microsoft.com/office/drawing/2014/main" id="{35594D42-25FB-7D25-D324-F33577B8D945}"/>
              </a:ext>
            </a:extLst>
          </p:cNvPr>
          <p:cNvSpPr txBox="1"/>
          <p:nvPr/>
        </p:nvSpPr>
        <p:spPr>
          <a:xfrm>
            <a:off x="4696559" y="1579927"/>
            <a:ext cx="87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2400" b="1" dirty="0">
                <a:solidFill>
                  <a:srgbClr val="D49E86"/>
                </a:solidFill>
                <a:latin typeface="+mj-ea"/>
                <a:ea typeface="+mj-ea"/>
                <a:cs typeface="思源黑体 CN Normal" panose="020B0400000000000000" charset="-122"/>
              </a:rPr>
              <a:t>80</a:t>
            </a:r>
            <a:r>
              <a:rPr lang="en-US" altLang="zh-CN" sz="1100" b="1" dirty="0">
                <a:solidFill>
                  <a:srgbClr val="D49E86"/>
                </a:solidFill>
                <a:latin typeface="+mj-ea"/>
                <a:ea typeface="+mj-ea"/>
                <a:cs typeface="思源黑体 CN Normal" panose="020B0400000000000000" charset="-122"/>
              </a:rPr>
              <a:t>%</a:t>
            </a:r>
            <a:endParaRPr lang="en-US" altLang="zh-CN" sz="2400" b="1" dirty="0">
              <a:solidFill>
                <a:srgbClr val="D49E86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0E3D2A-CE73-5170-140A-12C3EBB015E5}"/>
              </a:ext>
            </a:extLst>
          </p:cNvPr>
          <p:cNvSpPr/>
          <p:nvPr/>
        </p:nvSpPr>
        <p:spPr>
          <a:xfrm>
            <a:off x="5984895" y="1663264"/>
            <a:ext cx="2924454" cy="1036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sym typeface="思源黑体 CN Normal" panose="020B0400000000000000" charset="-122"/>
              </a:rPr>
              <a:t>To quantify movie quality and audience engagement using rating-related metrics and balance their influence in the overall recommendation system.</a:t>
            </a:r>
            <a:endParaRPr lang="zh-CN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D7633C-FA13-D100-BCE5-D89C77CCCB5C}"/>
              </a:ext>
            </a:extLst>
          </p:cNvPr>
          <p:cNvSpPr/>
          <p:nvPr/>
        </p:nvSpPr>
        <p:spPr>
          <a:xfrm>
            <a:off x="677049" y="876397"/>
            <a:ext cx="1931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</a:rPr>
              <a:t>Highlights</a:t>
            </a:r>
            <a:endParaRPr lang="zh-CN" altLang="en-US" sz="1600" dirty="0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25BE0F1B-BF52-45B1-FC80-B2C5A1A99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013326"/>
              </p:ext>
            </p:extLst>
          </p:nvPr>
        </p:nvGraphicFramePr>
        <p:xfrm>
          <a:off x="4095506" y="2990649"/>
          <a:ext cx="2255877" cy="1503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文本框 2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>
            <a:extLst>
              <a:ext uri="{FF2B5EF4-FFF2-40B4-BE49-F238E27FC236}">
                <a16:creationId xmlns:a16="http://schemas.microsoft.com/office/drawing/2014/main" id="{BEFB1FE6-CE1F-25EC-5A47-4A689996A0E5}"/>
              </a:ext>
            </a:extLst>
          </p:cNvPr>
          <p:cNvSpPr txBox="1"/>
          <p:nvPr/>
        </p:nvSpPr>
        <p:spPr>
          <a:xfrm>
            <a:off x="4782288" y="3499534"/>
            <a:ext cx="87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2400" b="1">
                <a:solidFill>
                  <a:srgbClr val="B9766F"/>
                </a:solidFill>
                <a:latin typeface="+mj-ea"/>
                <a:ea typeface="+mj-ea"/>
                <a:cs typeface="思源黑体 CN Normal" panose="020B0400000000000000" charset="-122"/>
              </a:rPr>
              <a:t>60</a:t>
            </a:r>
            <a:r>
              <a:rPr lang="en-US" altLang="zh-CN" sz="1100" b="1">
                <a:solidFill>
                  <a:srgbClr val="B9766F"/>
                </a:solidFill>
                <a:latin typeface="+mj-ea"/>
                <a:ea typeface="+mj-ea"/>
                <a:cs typeface="思源黑体 CN Normal" panose="020B0400000000000000" charset="-122"/>
              </a:rPr>
              <a:t>%</a:t>
            </a:r>
            <a:endParaRPr lang="en-US" altLang="zh-CN" sz="2400" b="1">
              <a:solidFill>
                <a:srgbClr val="B9766F"/>
              </a:solidFill>
              <a:latin typeface="+mj-ea"/>
              <a:ea typeface="+mj-ea"/>
              <a:cs typeface="思源黑体 CN Normal" panose="020B0400000000000000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63E3819-5BFA-D03E-1BDC-9FC3563A2781}"/>
              </a:ext>
            </a:extLst>
          </p:cNvPr>
          <p:cNvSpPr/>
          <p:nvPr/>
        </p:nvSpPr>
        <p:spPr>
          <a:xfrm>
            <a:off x="5944918" y="3137310"/>
            <a:ext cx="3109872" cy="1763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sym typeface="思源黑体 CN Normal" panose="020B0400000000000000" charset="-122"/>
              </a:rPr>
              <a:t>vote_average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sym typeface="思源黑体 CN Normal" panose="020B0400000000000000" charset="-122"/>
              </a:rPr>
              <a:t> – the mean audience rating of each movie.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sym typeface="思源黑体 CN Normal" panose="020B0400000000000000" charset="-122"/>
              </a:rPr>
              <a:t>vote_count</a:t>
            </a: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sym typeface="思源黑体 CN Normal" panose="020B0400000000000000" charset="-122"/>
              </a:rPr>
              <a:t> – the number of users who rated the movie (indicating popularity reliability).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sym typeface="思源黑体 CN Normal" panose="020B0400000000000000" charset="-122"/>
              </a:rPr>
              <a:t>popularity – a platform-based popularity index combining views, votes, and interactions.</a:t>
            </a:r>
            <a:endParaRPr lang="zh-CN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937FA5-D7E6-3D31-C416-6CBF96D2AE01}"/>
              </a:ext>
            </a:extLst>
          </p:cNvPr>
          <p:cNvSpPr/>
          <p:nvPr/>
        </p:nvSpPr>
        <p:spPr>
          <a:xfrm>
            <a:off x="5984895" y="2809862"/>
            <a:ext cx="16961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Data Fields</a:t>
            </a:r>
            <a:endParaRPr lang="zh-CN" altLang="en-US" sz="1600" dirty="0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E354187-D559-368F-F045-4649EBF814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1948" b="11948"/>
          <a:stretch>
            <a:fillRect/>
          </a:stretch>
        </p:blipFill>
        <p:spPr>
          <a:xfrm>
            <a:off x="475530" y="2990649"/>
            <a:ext cx="3886183" cy="1696278"/>
          </a:xfr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F20733-1E4D-372E-8F48-CE19A514C523}"/>
              </a:ext>
            </a:extLst>
          </p:cNvPr>
          <p:cNvGrpSpPr/>
          <p:nvPr/>
        </p:nvGrpSpPr>
        <p:grpSpPr>
          <a:xfrm rot="10800000">
            <a:off x="7570693" y="391260"/>
            <a:ext cx="1295887" cy="233479"/>
            <a:chOff x="4138864" y="4595186"/>
            <a:chExt cx="801353" cy="14437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74CEA8E-F525-2085-FE53-4BFA1A880736}"/>
                </a:ext>
              </a:extLst>
            </p:cNvPr>
            <p:cNvSpPr/>
            <p:nvPr/>
          </p:nvSpPr>
          <p:spPr>
            <a:xfrm>
              <a:off x="4138864" y="4595186"/>
              <a:ext cx="144379" cy="144379"/>
            </a:xfrm>
            <a:prstGeom prst="ellipse">
              <a:avLst/>
            </a:prstGeom>
            <a:solidFill>
              <a:srgbClr val="B97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822C441-8755-8DCA-18F8-8C0613234BBC}"/>
                </a:ext>
              </a:extLst>
            </p:cNvPr>
            <p:cNvSpPr/>
            <p:nvPr/>
          </p:nvSpPr>
          <p:spPr>
            <a:xfrm>
              <a:off x="4357855" y="4595186"/>
              <a:ext cx="144379" cy="144379"/>
            </a:xfrm>
            <a:prstGeom prst="ellipse">
              <a:avLst/>
            </a:prstGeom>
            <a:solidFill>
              <a:srgbClr val="D4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0A3C7C2-D4C2-BF16-9C66-2738B63DBA76}"/>
                </a:ext>
              </a:extLst>
            </p:cNvPr>
            <p:cNvSpPr/>
            <p:nvPr/>
          </p:nvSpPr>
          <p:spPr>
            <a:xfrm>
              <a:off x="4576846" y="4595186"/>
              <a:ext cx="144379" cy="144379"/>
            </a:xfrm>
            <a:prstGeom prst="ellipse">
              <a:avLst/>
            </a:prstGeom>
            <a:solidFill>
              <a:srgbClr val="DEB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A29167A-48D5-D7DC-9A1E-327B6FB01D10}"/>
                </a:ext>
              </a:extLst>
            </p:cNvPr>
            <p:cNvSpPr/>
            <p:nvPr/>
          </p:nvSpPr>
          <p:spPr>
            <a:xfrm>
              <a:off x="4795838" y="4595186"/>
              <a:ext cx="144379" cy="144379"/>
            </a:xfrm>
            <a:prstGeom prst="ellipse">
              <a:avLst/>
            </a:prstGeom>
            <a:solidFill>
              <a:srgbClr val="F4D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9112B1E-E363-ECD9-035F-F961C1FC8521}"/>
              </a:ext>
            </a:extLst>
          </p:cNvPr>
          <p:cNvSpPr txBox="1"/>
          <p:nvPr/>
        </p:nvSpPr>
        <p:spPr>
          <a:xfrm>
            <a:off x="5984895" y="11840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CN" sz="1800" dirty="0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</a:rPr>
              <a:t>Objective</a:t>
            </a:r>
            <a:endParaRPr lang="zh-CN" altLang="en-US" sz="1800" dirty="0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7277A4-40FD-3DF3-D638-E94FF9185710}"/>
              </a:ext>
            </a:extLst>
          </p:cNvPr>
          <p:cNvSpPr/>
          <p:nvPr/>
        </p:nvSpPr>
        <p:spPr>
          <a:xfrm>
            <a:off x="569935" y="1297322"/>
            <a:ext cx="3717687" cy="1521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sym typeface="思源黑体 CN Normal" panose="020B0400000000000000" charset="-122"/>
              </a:rPr>
              <a:t>Balanced focus on quality (ratings) and reach (popularity).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sym typeface="思源黑体 CN Normal" panose="020B0400000000000000" charset="-122"/>
              </a:rPr>
              <a:t>Enhanced fairness for less mainstream yet highly rated titles.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sym typeface="思源黑体 CN Normal" panose="020B0400000000000000" charset="-122"/>
              </a:rPr>
              <a:t>Structured outputs for seamless integration into the overall recommendation pipeline.</a:t>
            </a:r>
            <a:endParaRPr lang="zh-CN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sym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2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373F4-4245-06DF-5D09-F2EDFE44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A592DFC-03F1-D953-5AEE-DFE4AC1054D1}"/>
              </a:ext>
            </a:extLst>
          </p:cNvPr>
          <p:cNvGrpSpPr/>
          <p:nvPr/>
        </p:nvGrpSpPr>
        <p:grpSpPr>
          <a:xfrm>
            <a:off x="8503171" y="244909"/>
            <a:ext cx="412229" cy="170781"/>
            <a:chOff x="5291528" y="341443"/>
            <a:chExt cx="524655" cy="21735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12B7E0A-0CAD-0525-ADF3-14B954A7E36E}"/>
                </a:ext>
              </a:extLst>
            </p:cNvPr>
            <p:cNvSpPr/>
            <p:nvPr/>
          </p:nvSpPr>
          <p:spPr>
            <a:xfrm>
              <a:off x="5291528" y="341443"/>
              <a:ext cx="217357" cy="217357"/>
            </a:xfrm>
            <a:prstGeom prst="ellipse">
              <a:avLst/>
            </a:prstGeom>
            <a:solidFill>
              <a:srgbClr val="D49E86"/>
            </a:solidFill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D9FEEA0-EEE5-DA99-3EAC-2681064F5EF9}"/>
                </a:ext>
              </a:extLst>
            </p:cNvPr>
            <p:cNvSpPr/>
            <p:nvPr/>
          </p:nvSpPr>
          <p:spPr>
            <a:xfrm>
              <a:off x="5598826" y="341443"/>
              <a:ext cx="217357" cy="217357"/>
            </a:xfrm>
            <a:prstGeom prst="ellipse">
              <a:avLst/>
            </a:prstGeom>
            <a:noFill/>
            <a:ln w="28575">
              <a:solidFill>
                <a:srgbClr val="D49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9813A4A1-01F6-01A2-9F6E-28457E3E6D06}"/>
              </a:ext>
            </a:extLst>
          </p:cNvPr>
          <p:cNvSpPr>
            <a:spLocks/>
          </p:cNvSpPr>
          <p:nvPr/>
        </p:nvSpPr>
        <p:spPr bwMode="auto">
          <a:xfrm>
            <a:off x="1267991" y="1770329"/>
            <a:ext cx="4399613" cy="528897"/>
          </a:xfrm>
          <a:custGeom>
            <a:avLst/>
            <a:gdLst>
              <a:gd name="T0" fmla="*/ 0 w 1726"/>
              <a:gd name="T1" fmla="*/ 241 h 401"/>
              <a:gd name="T2" fmla="*/ 240 w 1726"/>
              <a:gd name="T3" fmla="*/ 57 h 401"/>
              <a:gd name="T4" fmla="*/ 533 w 1726"/>
              <a:gd name="T5" fmla="*/ 45 h 401"/>
              <a:gd name="T6" fmla="*/ 856 w 1726"/>
              <a:gd name="T7" fmla="*/ 326 h 401"/>
              <a:gd name="T8" fmla="*/ 1257 w 1726"/>
              <a:gd name="T9" fmla="*/ 260 h 401"/>
              <a:gd name="T10" fmla="*/ 1726 w 1726"/>
              <a:gd name="T11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6" h="401">
                <a:moveTo>
                  <a:pt x="0" y="241"/>
                </a:moveTo>
                <a:cubicBezTo>
                  <a:pt x="74" y="172"/>
                  <a:pt x="149" y="101"/>
                  <a:pt x="240" y="57"/>
                </a:cubicBezTo>
                <a:cubicBezTo>
                  <a:pt x="332" y="14"/>
                  <a:pt x="443" y="0"/>
                  <a:pt x="533" y="45"/>
                </a:cubicBezTo>
                <a:cubicBezTo>
                  <a:pt x="662" y="110"/>
                  <a:pt x="720" y="278"/>
                  <a:pt x="856" y="326"/>
                </a:cubicBezTo>
                <a:cubicBezTo>
                  <a:pt x="986" y="372"/>
                  <a:pt x="1122" y="288"/>
                  <a:pt x="1257" y="260"/>
                </a:cubicBezTo>
                <a:cubicBezTo>
                  <a:pt x="1423" y="224"/>
                  <a:pt x="1607" y="279"/>
                  <a:pt x="1726" y="401"/>
                </a:cubicBezTo>
              </a:path>
            </a:pathLst>
          </a:custGeom>
          <a:noFill/>
          <a:ln w="22225" cap="flat">
            <a:solidFill>
              <a:srgbClr val="F4D7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DF5932C-7A31-E41A-0B4D-124D6D2680F1}"/>
              </a:ext>
            </a:extLst>
          </p:cNvPr>
          <p:cNvSpPr/>
          <p:nvPr/>
        </p:nvSpPr>
        <p:spPr>
          <a:xfrm>
            <a:off x="1558664" y="3481201"/>
            <a:ext cx="1321960" cy="273539"/>
          </a:xfrm>
          <a:prstGeom prst="roundRect">
            <a:avLst>
              <a:gd name="adj" fmla="val 50000"/>
            </a:avLst>
          </a:prstGeom>
          <a:solidFill>
            <a:srgbClr val="D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Section 2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9FB489-2C4D-2B75-8D84-E54CC64FE8C2}"/>
              </a:ext>
            </a:extLst>
          </p:cNvPr>
          <p:cNvSpPr txBox="1"/>
          <p:nvPr/>
        </p:nvSpPr>
        <p:spPr>
          <a:xfrm>
            <a:off x="1433588" y="1548553"/>
            <a:ext cx="6190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dirty="0">
                <a:solidFill>
                  <a:srgbClr val="D7A780"/>
                </a:solidFill>
                <a:latin typeface="+mj-ea"/>
                <a:ea typeface="+mj-ea"/>
              </a:rPr>
              <a:t>Data and Four Analytical Modules </a:t>
            </a:r>
          </a:p>
        </p:txBody>
      </p:sp>
    </p:spTree>
    <p:extLst>
      <p:ext uri="{BB962C8B-B14F-4D97-AF65-F5344CB8AC3E}">
        <p14:creationId xmlns:p14="http://schemas.microsoft.com/office/powerpoint/2010/main" val="85128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COMMONDATA" val="eyJjb3VudCI6MSwiaGRpZCI6IjBlNmYzZTEwNWQwMzkzNTU5OGQ4MzYzMTk4MDUxNmFkIiwidXNlckNvdW50IjoxfQ=="/>
</p:tagLst>
</file>

<file path=ppt/theme/theme1.xml><?xml version="1.0" encoding="utf-8"?>
<a:theme xmlns:a="http://schemas.openxmlformats.org/drawingml/2006/main" name="1_Office 主题​​">
  <a:themeElements>
    <a:clrScheme name="自定义 1049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49E86"/>
      </a:accent1>
      <a:accent2>
        <a:srgbClr val="8F8E6E"/>
      </a:accent2>
      <a:accent3>
        <a:srgbClr val="FCC069"/>
      </a:accent3>
      <a:accent4>
        <a:srgbClr val="BD8868"/>
      </a:accent4>
      <a:accent5>
        <a:srgbClr val="D1AE88"/>
      </a:accent5>
      <a:accent6>
        <a:srgbClr val="4D4D4D"/>
      </a:accent6>
      <a:hlink>
        <a:srgbClr val="000000"/>
      </a:hlink>
      <a:folHlink>
        <a:srgbClr val="919191"/>
      </a:folHlink>
    </a:clrScheme>
    <a:fontScheme name="2022采购宋体思源宋体 CN Heavy">
      <a:majorFont>
        <a:latin typeface="思源黑体 CN Normal"/>
        <a:ea typeface="思源宋体 CN Heavy"/>
        <a:cs typeface=""/>
      </a:majorFont>
      <a:minorFont>
        <a:latin typeface="思源黑体 CN Normal"/>
        <a:ea typeface="思源黑体 CN Norm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复古水彩焦糖拿铁</Template>
  <TotalTime>2972</TotalTime>
  <Words>3130</Words>
  <Application>Microsoft Office PowerPoint</Application>
  <PresentationFormat>全屏显示(16:9)</PresentationFormat>
  <Paragraphs>299</Paragraphs>
  <Slides>41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思源黑体 CN Normal</vt:lpstr>
      <vt:lpstr>思源黑体 CN Heavy</vt:lpstr>
      <vt:lpstr>Times New Roman</vt:lpstr>
      <vt:lpstr>Calibri</vt:lpstr>
      <vt:lpstr>Adobe Gothic Std B</vt:lpstr>
      <vt:lpstr>Wingdings</vt:lpstr>
      <vt:lpstr>Arial</vt:lpstr>
      <vt:lpstr>Perpetua Titling MT</vt:lpstr>
      <vt:lpstr>思源宋体 CN Heavy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2507559292@qq.com</cp:lastModifiedBy>
  <cp:revision>47</cp:revision>
  <dcterms:created xsi:type="dcterms:W3CDTF">2022-09-26T06:49:32Z</dcterms:created>
  <dcterms:modified xsi:type="dcterms:W3CDTF">2025-11-05T08:35:52Z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KSOTemplateUUID">
    <vt:lpwstr>v1.0_mb_hgMleo0jPLt0Fuas9m0agQ==</vt:lpwstr>
  </property>
  <property fmtid="{D5CDD505-2E9C-101B-9397-08002B2CF9AE}" pid="4" name="ICV">
    <vt:lpwstr>7501CF2F4F874ECAAE067A5C5542F47A</vt:lpwstr>
  </property>
</Properties>
</file>